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15"/>
  </p:notesMasterIdLst>
  <p:handoutMasterIdLst>
    <p:handoutMasterId r:id="rId16"/>
  </p:handoutMasterIdLst>
  <p:sldIdLst>
    <p:sldId id="263" r:id="rId2"/>
    <p:sldId id="268" r:id="rId3"/>
    <p:sldId id="269" r:id="rId4"/>
    <p:sldId id="270" r:id="rId5"/>
    <p:sldId id="267" r:id="rId6"/>
    <p:sldId id="279" r:id="rId7"/>
    <p:sldId id="285" r:id="rId8"/>
    <p:sldId id="274" r:id="rId9"/>
    <p:sldId id="282" r:id="rId10"/>
    <p:sldId id="281" r:id="rId11"/>
    <p:sldId id="286" r:id="rId12"/>
    <p:sldId id="278" r:id="rId13"/>
    <p:sldId id="280" r:id="rId14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7366"/>
    <a:srgbClr val="CFAD9D"/>
    <a:srgbClr val="4D00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06" autoAdjust="0"/>
    <p:restoredTop sz="94660"/>
  </p:normalViewPr>
  <p:slideViewPr>
    <p:cSldViewPr snapToGrid="0">
      <p:cViewPr varScale="1">
        <p:scale>
          <a:sx n="89" d="100"/>
          <a:sy n="89" d="100"/>
        </p:scale>
        <p:origin x="-1277" y="-67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8" d="100"/>
          <a:sy n="98" d="100"/>
        </p:scale>
        <p:origin x="249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091C2-B1FB-4A3F-9C8D-5B6819C9BB5C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3ACDDD-94D1-4DC0-BDF9-EE69E776F2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93175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9E1F93-F758-4C5A-9BBD-B4DA5FFCB08E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242DC3-5C7A-458C-B8C9-A734235CA0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9154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42DC3-5C7A-458C-B8C9-A734235CA0FC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5051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42DC3-5C7A-458C-B8C9-A734235CA0FC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6694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42DC3-5C7A-458C-B8C9-A734235CA0FC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9976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42DC3-5C7A-458C-B8C9-A734235CA0FC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976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42DC3-5C7A-458C-B8C9-A734235CA0FC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97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11" Type="http://schemas.microsoft.com/office/2007/relationships/hdphoto" Target="../media/hdphoto3.wdp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8.png"/><Relationship Id="rId7" Type="http://schemas.openxmlformats.org/officeDocument/2006/relationships/image" Target="../media/image14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5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pattFill prst="trellis">
            <a:fgClr>
              <a:schemeClr val="accent6">
                <a:lumMod val="20000"/>
                <a:lumOff val="80000"/>
              </a:schemeClr>
            </a:fgClr>
            <a:bgClr>
              <a:schemeClr val="accent4">
                <a:lumMod val="20000"/>
                <a:lumOff val="8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4579435"/>
            <a:ext cx="9906000" cy="2278566"/>
          </a:xfrm>
          <a:prstGeom prst="rect">
            <a:avLst/>
          </a:prstGeom>
          <a:pattFill prst="trellis">
            <a:fgClr>
              <a:srgbClr val="4D0019"/>
            </a:fgClr>
            <a:bgClr>
              <a:schemeClr val="accent1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933" y="697597"/>
            <a:ext cx="4682134" cy="2633700"/>
          </a:xfrm>
          <a:prstGeom prst="rect">
            <a:avLst/>
          </a:prstGeom>
          <a:effectLst>
            <a:innerShdw blurRad="88900" dist="25400" dir="5400000">
              <a:prstClr val="black">
                <a:alpha val="50000"/>
              </a:prstClr>
            </a:innerShdw>
          </a:effectLst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5798" y="245748"/>
            <a:ext cx="1124592" cy="22200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95" y="158383"/>
            <a:ext cx="1075021" cy="380460"/>
          </a:xfrm>
          <a:prstGeom prst="rect">
            <a:avLst/>
          </a:prstGeom>
        </p:spPr>
      </p:pic>
      <p:pic>
        <p:nvPicPr>
          <p:cNvPr id="12" name="Рисунок 6"/>
          <p:cNvPicPr>
            <a:picLocks noChangeAspect="1"/>
          </p:cNvPicPr>
          <p:nvPr userDrawn="1"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075661" y="3377929"/>
            <a:ext cx="831492" cy="110824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3" name="Рисунок 7"/>
          <p:cNvPicPr>
            <a:picLocks noChangeAspect="1"/>
          </p:cNvPicPr>
          <p:nvPr userDrawn="1"/>
        </p:nvPicPr>
        <p:blipFill>
          <a:blip r:embed="rId7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052240" y="3377928"/>
            <a:ext cx="840454" cy="1108246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4" name="Рисунок 8"/>
          <p:cNvPicPr>
            <a:picLocks noChangeAspect="1"/>
          </p:cNvPicPr>
          <p:nvPr userDrawn="1"/>
        </p:nvPicPr>
        <p:blipFill>
          <a:blip r:embed="rId9" cstate="print">
            <a:duotone>
              <a:schemeClr val="accent5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5038679" y="3377928"/>
            <a:ext cx="819326" cy="1108246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5" name="Рисунок 9"/>
          <p:cNvPicPr>
            <a:picLocks noChangeAspect="1"/>
          </p:cNvPicPr>
          <p:nvPr userDrawn="1"/>
        </p:nvPicPr>
        <p:blipFill>
          <a:blip r:embed="rId10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006791" y="3377928"/>
            <a:ext cx="802522" cy="1108246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238250" y="4579432"/>
            <a:ext cx="7429500" cy="973335"/>
          </a:xfrm>
          <a:effectLst>
            <a:outerShdw blurRad="38100" dist="25400" dir="5400000" algn="t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algn="ctr">
              <a:lnSpc>
                <a:spcPct val="120000"/>
              </a:lnSpc>
              <a:defRPr sz="1600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238250" y="5646025"/>
            <a:ext cx="7429500" cy="408188"/>
          </a:xfrm>
        </p:spPr>
        <p:txBody>
          <a:bodyPr anchor="ctr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00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defRPr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67749" y="6356351"/>
            <a:ext cx="965293" cy="365125"/>
          </a:xfrm>
        </p:spPr>
        <p:txBody>
          <a:bodyPr/>
          <a:lstStyle/>
          <a:p>
            <a:fld id="{A419ACDD-8A75-42BB-A0AA-336CF67A68D0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6" name="Прямая соединительная линия 15"/>
          <p:cNvCxnSpPr/>
          <p:nvPr userDrawn="1"/>
        </p:nvCxnSpPr>
        <p:spPr>
          <a:xfrm>
            <a:off x="0" y="4561990"/>
            <a:ext cx="9906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8183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DFA2D-4FEF-4764-AC24-B5F95961DE0E}" type="datetime1">
              <a:rPr lang="ru-RU" smtClean="0"/>
              <a:pPr/>
              <a:t>16.02.2015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"ИСТОРИЯ РОССИЙСКОГО ПРЕДПРИНИМАТЕЛЬСТВА"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9ACDD-8A75-42BB-A0AA-336CF67A68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6269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E180D-79BB-40A2-9297-C02B1B09BE15}" type="datetime1">
              <a:rPr lang="ru-RU" smtClean="0"/>
              <a:pPr/>
              <a:t>16.02.2015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"ИСТОРИЯ РОССИЙСКОГО ПРЕДПРИНИМАТЕЛЬСТВА"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9ACDD-8A75-42BB-A0AA-336CF67A68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64143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D1B8F-5440-4618-AAAC-F30CE36CCCBD}" type="datetime1">
              <a:rPr lang="ru-RU" smtClean="0"/>
              <a:pPr/>
              <a:t>16.02.2015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"ИСТОРИЯ РОССИЙСКОГО ПРЕДПРИНИМАТЕЛЬСТВА"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9ACDD-8A75-42BB-A0AA-336CF67A68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54138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6C4C9-CA60-4340-B9A1-33DADFA63FD6}" type="datetime1">
              <a:rPr lang="ru-RU" smtClean="0"/>
              <a:pPr/>
              <a:t>16.02.2015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"ИСТОРИЯ РОССИЙСКОГО ПРЕДПРИНИМАТЕЛЬСТВА"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9ACDD-8A75-42BB-A0AA-336CF67A68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32928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4F409-EAFA-4766-B093-E60688074289}" type="datetime1">
              <a:rPr lang="ru-RU" smtClean="0"/>
              <a:pPr/>
              <a:t>16.02.2015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"ИСТОРИЯ РОССИЙСКОГО ПРЕДПРИНИМАТЕЛЬСТВА"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9ACDD-8A75-42BB-A0AA-336CF67A68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4860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352ED-9C76-4CFF-8552-4E1E5B1007FC}" type="datetime1">
              <a:rPr lang="ru-RU" smtClean="0"/>
              <a:pPr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"ИСТОРИЯ РОССИЙСКОГО ПРЕДПРИНИМАТЕЛЬСТВА"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9ACDD-8A75-42BB-A0AA-336CF67A68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4614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136CA-B9B8-4369-85C6-9603922BA471}" type="datetime1">
              <a:rPr lang="ru-RU" smtClean="0"/>
              <a:pPr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"ИСТОРИЯ РОССИЙСКОГО ПРЕДПРИНИМАТЕЛЬСТВА"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9ACDD-8A75-42BB-A0AA-336CF67A68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2039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pattFill prst="trellis">
            <a:fgClr>
              <a:schemeClr val="accent6">
                <a:lumMod val="20000"/>
                <a:lumOff val="80000"/>
              </a:schemeClr>
            </a:fgClr>
            <a:bgClr>
              <a:schemeClr val="accent4">
                <a:lumMod val="20000"/>
                <a:lumOff val="8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141" y="1033348"/>
            <a:ext cx="9581893" cy="5419491"/>
          </a:xfrm>
        </p:spPr>
        <p:txBody>
          <a:bodyPr>
            <a:normAutofit/>
          </a:bodyPr>
          <a:lstStyle>
            <a:lvl1pPr>
              <a:buClr>
                <a:srgbClr val="4D0019"/>
              </a:buCl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buClr>
                <a:srgbClr val="4D0019"/>
              </a:buClr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buClr>
                <a:srgbClr val="4D0019"/>
              </a:buClr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buClr>
                <a:srgbClr val="4D0019"/>
              </a:buClr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buClr>
                <a:srgbClr val="4D0019"/>
              </a:buClr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-1" y="0"/>
            <a:ext cx="9906001" cy="892098"/>
          </a:xfrm>
          <a:prstGeom prst="rect">
            <a:avLst/>
          </a:prstGeom>
          <a:pattFill prst="trellis">
            <a:fgClr>
              <a:srgbClr val="4D0019"/>
            </a:fgClr>
            <a:bgClr>
              <a:schemeClr val="accent1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/>
          <p:cNvGrpSpPr/>
          <p:nvPr userDrawn="1"/>
        </p:nvGrpSpPr>
        <p:grpSpPr>
          <a:xfrm>
            <a:off x="7685788" y="293389"/>
            <a:ext cx="2073556" cy="310322"/>
            <a:chOff x="7539646" y="293389"/>
            <a:chExt cx="2073556" cy="310322"/>
          </a:xfrm>
          <a:effectLst>
            <a:outerShdw blurRad="508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39646" y="342408"/>
              <a:ext cx="1105273" cy="218192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36357" y="293389"/>
              <a:ext cx="876845" cy="310322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36357" y="293389"/>
              <a:ext cx="876845" cy="310322"/>
            </a:xfrm>
            <a:prstGeom prst="rect">
              <a:avLst/>
            </a:prstGeom>
          </p:spPr>
        </p:pic>
      </p:grp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41" y="74340"/>
            <a:ext cx="1337425" cy="752301"/>
          </a:xfrm>
          <a:prstGeom prst="rect">
            <a:avLst/>
          </a:prstGeom>
          <a:effectLst>
            <a:outerShdw blurRad="50800" sx="102000" sy="102000" algn="ctr" rotWithShape="0">
              <a:prstClr val="black">
                <a:alpha val="40000"/>
              </a:prstClr>
            </a:outerShdw>
          </a:effectLst>
        </p:spPr>
      </p:pic>
      <p:cxnSp>
        <p:nvCxnSpPr>
          <p:cNvPr id="13" name="Прямая соединительная линия 12"/>
          <p:cNvCxnSpPr/>
          <p:nvPr userDrawn="1"/>
        </p:nvCxnSpPr>
        <p:spPr>
          <a:xfrm>
            <a:off x="0" y="899533"/>
            <a:ext cx="9906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 userDrawn="1"/>
        </p:nvCxnSpPr>
        <p:spPr>
          <a:xfrm>
            <a:off x="0" y="6586654"/>
            <a:ext cx="9906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516567" y="74340"/>
            <a:ext cx="5931642" cy="759737"/>
          </a:xfrm>
          <a:effectLst>
            <a:outerShdw blurRad="38100" dist="254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>
              <a:lnSpc>
                <a:spcPct val="80000"/>
              </a:lnSpc>
              <a:defRPr sz="1600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7685788" y="618582"/>
            <a:ext cx="2073556" cy="234599"/>
          </a:xfrm>
        </p:spPr>
        <p:txBody>
          <a:bodyPr/>
          <a:lstStyle>
            <a:lvl1pPr algn="ct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23EFD5EF-AFF0-47BF-B2CB-B440D567CE40}" type="datetime1">
              <a:rPr lang="ru-RU" smtClean="0"/>
              <a:pPr/>
              <a:t>16.02.2015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895555" y="6608436"/>
            <a:ext cx="6114892" cy="209527"/>
          </a:xfrm>
        </p:spPr>
        <p:txBody>
          <a:bodyPr tIns="36000" bIns="36000"/>
          <a:lstStyle>
            <a:lvl1pPr>
              <a:defRPr sz="9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"ИСТОРИЯ РОССИЙСКОГО ПРЕДПРИНИМАТЕЛЬСТВА"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882498" y="6608774"/>
            <a:ext cx="885997" cy="212775"/>
          </a:xfrm>
        </p:spPr>
        <p:txBody>
          <a:bodyPr/>
          <a:lstStyle>
            <a:lvl1pPr>
              <a:defRPr sz="1200">
                <a:solidFill>
                  <a:srgbClr val="4D0019"/>
                </a:solidFill>
              </a:defRPr>
            </a:lvl1pPr>
          </a:lstStyle>
          <a:p>
            <a:fld id="{A419ACDD-8A75-42BB-A0AA-336CF67A68D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179142" y="6608775"/>
            <a:ext cx="1718486" cy="200055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l"/>
            <a:r>
              <a:rPr lang="ru-RU" sz="7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© DELOROS.ru 2014. Все права защищены</a:t>
            </a:r>
            <a:endParaRPr lang="ru-RU" sz="7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012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pattFill prst="trellis">
            <a:fgClr>
              <a:schemeClr val="accent6">
                <a:lumMod val="20000"/>
                <a:lumOff val="80000"/>
              </a:schemeClr>
            </a:fgClr>
            <a:bgClr>
              <a:schemeClr val="accent4">
                <a:lumMod val="20000"/>
                <a:lumOff val="8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"/>
          <a:stretch/>
        </p:blipFill>
        <p:spPr>
          <a:xfrm>
            <a:off x="0" y="906969"/>
            <a:ext cx="9906000" cy="876489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141" y="1919484"/>
            <a:ext cx="9581893" cy="4533355"/>
          </a:xfrm>
        </p:spPr>
        <p:txBody>
          <a:bodyPr>
            <a:normAutofit/>
          </a:bodyPr>
          <a:lstStyle>
            <a:lvl1pPr>
              <a:buClr>
                <a:srgbClr val="4D0019"/>
              </a:buCl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buClr>
                <a:srgbClr val="4D0019"/>
              </a:buClr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buClr>
                <a:srgbClr val="4D0019"/>
              </a:buClr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buClr>
                <a:srgbClr val="4D0019"/>
              </a:buClr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buClr>
                <a:srgbClr val="4D0019"/>
              </a:buClr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-1" y="0"/>
            <a:ext cx="9906001" cy="892098"/>
          </a:xfrm>
          <a:prstGeom prst="rect">
            <a:avLst/>
          </a:prstGeom>
          <a:pattFill prst="trellis">
            <a:fgClr>
              <a:srgbClr val="4D0019"/>
            </a:fgClr>
            <a:bgClr>
              <a:schemeClr val="accent1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/>
          <p:cNvGrpSpPr/>
          <p:nvPr userDrawn="1"/>
        </p:nvGrpSpPr>
        <p:grpSpPr>
          <a:xfrm>
            <a:off x="7685788" y="293389"/>
            <a:ext cx="2073556" cy="310322"/>
            <a:chOff x="7539646" y="293389"/>
            <a:chExt cx="2073556" cy="310322"/>
          </a:xfrm>
          <a:effectLst>
            <a:outerShdw blurRad="508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39646" y="342408"/>
              <a:ext cx="1105273" cy="218192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36357" y="293389"/>
              <a:ext cx="876845" cy="310322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36357" y="293389"/>
              <a:ext cx="876845" cy="310322"/>
            </a:xfrm>
            <a:prstGeom prst="rect">
              <a:avLst/>
            </a:prstGeom>
          </p:spPr>
        </p:pic>
      </p:grp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41" y="74340"/>
            <a:ext cx="1337425" cy="752301"/>
          </a:xfrm>
          <a:prstGeom prst="rect">
            <a:avLst/>
          </a:prstGeom>
          <a:effectLst>
            <a:outerShdw blurRad="50800" sx="102000" sy="102000" algn="ctr" rotWithShape="0">
              <a:prstClr val="black">
                <a:alpha val="40000"/>
              </a:prstClr>
            </a:outerShdw>
          </a:effectLst>
        </p:spPr>
      </p:pic>
      <p:cxnSp>
        <p:nvCxnSpPr>
          <p:cNvPr id="13" name="Прямая соединительная линия 12"/>
          <p:cNvCxnSpPr/>
          <p:nvPr userDrawn="1"/>
        </p:nvCxnSpPr>
        <p:spPr>
          <a:xfrm>
            <a:off x="0" y="899533"/>
            <a:ext cx="9906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 userDrawn="1"/>
        </p:nvCxnSpPr>
        <p:spPr>
          <a:xfrm>
            <a:off x="0" y="6586654"/>
            <a:ext cx="9906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516567" y="74340"/>
            <a:ext cx="5931642" cy="759737"/>
          </a:xfrm>
          <a:effectLst>
            <a:outerShdw blurRad="38100" dist="254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>
              <a:lnSpc>
                <a:spcPct val="80000"/>
              </a:lnSpc>
              <a:defRPr sz="1600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7685788" y="618582"/>
            <a:ext cx="2073556" cy="234599"/>
          </a:xfrm>
        </p:spPr>
        <p:txBody>
          <a:bodyPr/>
          <a:lstStyle>
            <a:lvl1pPr algn="ct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762F873A-0A49-46D3-947A-054ADCBDFB60}" type="datetime1">
              <a:rPr lang="ru-RU" smtClean="0"/>
              <a:pPr/>
              <a:t>16.02.2015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895555" y="6608436"/>
            <a:ext cx="6114892" cy="209527"/>
          </a:xfrm>
        </p:spPr>
        <p:txBody>
          <a:bodyPr tIns="36000" bIns="36000"/>
          <a:lstStyle>
            <a:lvl1pPr>
              <a:defRPr sz="9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"ИСТОРИЯ РОССИЙСКОГО ПРЕДПРИНИМАТЕЛЬСТВА"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882498" y="6608774"/>
            <a:ext cx="885997" cy="212775"/>
          </a:xfrm>
        </p:spPr>
        <p:txBody>
          <a:bodyPr/>
          <a:lstStyle>
            <a:lvl1pPr>
              <a:defRPr sz="1200">
                <a:solidFill>
                  <a:srgbClr val="4D0019"/>
                </a:solidFill>
              </a:defRPr>
            </a:lvl1pPr>
          </a:lstStyle>
          <a:p>
            <a:fld id="{A419ACDD-8A75-42BB-A0AA-336CF67A68D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179142" y="6608775"/>
            <a:ext cx="1718486" cy="200055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l"/>
            <a:r>
              <a:rPr lang="ru-RU" sz="7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© DELOROS.ru 2014. Все права защищены</a:t>
            </a:r>
            <a:endParaRPr lang="ru-RU" sz="7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" name="Подзаголовок 2"/>
          <p:cNvSpPr>
            <a:spLocks noGrp="1"/>
          </p:cNvSpPr>
          <p:nvPr>
            <p:ph type="subTitle" idx="13" hasCustomPrompt="1"/>
          </p:nvPr>
        </p:nvSpPr>
        <p:spPr>
          <a:xfrm>
            <a:off x="1516566" y="1141119"/>
            <a:ext cx="6872868" cy="408188"/>
          </a:xfrm>
        </p:spPr>
        <p:txBody>
          <a:bodyPr anchor="ctr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200" b="0">
                <a:solidFill>
                  <a:schemeClr val="accent5">
                    <a:lumMod val="75000"/>
                  </a:schemeClr>
                </a:solidFill>
                <a:latin typeface="+mj-lt"/>
              </a:defRPr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cxnSp>
        <p:nvCxnSpPr>
          <p:cNvPr id="24" name="Прямая соединительная линия 23"/>
          <p:cNvCxnSpPr/>
          <p:nvPr userDrawn="1"/>
        </p:nvCxnSpPr>
        <p:spPr>
          <a:xfrm>
            <a:off x="0" y="1783705"/>
            <a:ext cx="9906000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0652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4579435"/>
            <a:ext cx="9906000" cy="2278566"/>
          </a:xfrm>
          <a:prstGeom prst="rect">
            <a:avLst/>
          </a:prstGeom>
          <a:solidFill>
            <a:srgbClr val="4D0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933" y="697597"/>
            <a:ext cx="4682134" cy="26337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5798" y="245748"/>
            <a:ext cx="1124592" cy="22200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95" y="158383"/>
            <a:ext cx="1075021" cy="380460"/>
          </a:xfrm>
          <a:prstGeom prst="rect">
            <a:avLst/>
          </a:prstGeom>
        </p:spPr>
      </p:pic>
      <p:pic>
        <p:nvPicPr>
          <p:cNvPr id="12" name="Рисунок 6"/>
          <p:cNvPicPr>
            <a:picLocks noChangeAspect="1"/>
          </p:cNvPicPr>
          <p:nvPr userDrawn="1"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3075661" y="3377929"/>
            <a:ext cx="831492" cy="110824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3" name="Рисунок 7"/>
          <p:cNvPicPr>
            <a:picLocks noChangeAspect="1"/>
          </p:cNvPicPr>
          <p:nvPr userDrawn="1"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4052240" y="3377928"/>
            <a:ext cx="840454" cy="1108246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4" name="Рисунок 8"/>
          <p:cNvPicPr>
            <a:picLocks noChangeAspect="1"/>
          </p:cNvPicPr>
          <p:nvPr userDrawn="1"/>
        </p:nvPicPr>
        <p:blipFill>
          <a:blip r:embed="rId7" cstate="print">
            <a:duotone>
              <a:schemeClr val="accent5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5038679" y="3377928"/>
            <a:ext cx="819326" cy="1108246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5" name="Рисунок 9"/>
          <p:cNvPicPr>
            <a:picLocks noChangeAspect="1"/>
          </p:cNvPicPr>
          <p:nvPr userDrawn="1"/>
        </p:nvPicPr>
        <p:blipFill>
          <a:blip r:embed="rId8" cstate="print">
            <a:duotone>
              <a:schemeClr val="accent5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6006791" y="3377928"/>
            <a:ext cx="802522" cy="1108246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238250" y="4579432"/>
            <a:ext cx="7429500" cy="973335"/>
          </a:xfrm>
        </p:spPr>
        <p:txBody>
          <a:bodyPr anchor="ctr">
            <a:normAutofit/>
          </a:bodyPr>
          <a:lstStyle>
            <a:lvl1pPr algn="ctr">
              <a:lnSpc>
                <a:spcPct val="120000"/>
              </a:lnSpc>
              <a:defRPr sz="1600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238250" y="5646025"/>
            <a:ext cx="7429500" cy="408188"/>
          </a:xfrm>
        </p:spPr>
        <p:txBody>
          <a:bodyPr anchor="ctr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00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defRPr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8C7BD-FF17-4B25-8332-EF96E0DCD2F0}" type="datetime1">
              <a:rPr lang="ru-RU" smtClean="0"/>
              <a:pPr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"ИСТОРИЯ РОССИЙСКОГО ПРЕДПРИНИМАТЕЛЬСТВА"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9ACDD-8A75-42BB-A0AA-336CF67A68D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Прямая соединительная линия 15"/>
          <p:cNvCxnSpPr/>
          <p:nvPr userDrawn="1"/>
        </p:nvCxnSpPr>
        <p:spPr>
          <a:xfrm>
            <a:off x="0" y="4561990"/>
            <a:ext cx="9906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3402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 userDrawn="1"/>
        </p:nvSpPr>
        <p:spPr>
          <a:xfrm>
            <a:off x="179270" y="1018478"/>
            <a:ext cx="9581764" cy="5434361"/>
          </a:xfrm>
          <a:prstGeom prst="rect">
            <a:avLst/>
          </a:prstGeom>
          <a:noFill/>
          <a:ln w="38100" cmpd="thickThin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141" y="1033348"/>
            <a:ext cx="9581893" cy="5419491"/>
          </a:xfrm>
        </p:spPr>
        <p:txBody>
          <a:bodyPr>
            <a:normAutofit/>
          </a:bodyPr>
          <a:lstStyle>
            <a:lvl1pPr>
              <a:buClr>
                <a:srgbClr val="4D0019"/>
              </a:buCl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buClr>
                <a:srgbClr val="4D0019"/>
              </a:buClr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buClr>
                <a:srgbClr val="4D0019"/>
              </a:buClr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buClr>
                <a:srgbClr val="4D0019"/>
              </a:buClr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buClr>
                <a:srgbClr val="4D0019"/>
              </a:buClr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-1" y="0"/>
            <a:ext cx="9906001" cy="892098"/>
          </a:xfrm>
          <a:prstGeom prst="rect">
            <a:avLst/>
          </a:prstGeom>
          <a:solidFill>
            <a:srgbClr val="4D0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/>
          <p:cNvGrpSpPr/>
          <p:nvPr userDrawn="1"/>
        </p:nvGrpSpPr>
        <p:grpSpPr>
          <a:xfrm>
            <a:off x="7685788" y="293389"/>
            <a:ext cx="2073556" cy="310322"/>
            <a:chOff x="7539646" y="293389"/>
            <a:chExt cx="2073556" cy="310322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39646" y="342408"/>
              <a:ext cx="1105273" cy="218192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36357" y="293389"/>
              <a:ext cx="876845" cy="310322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36357" y="293389"/>
              <a:ext cx="876845" cy="310322"/>
            </a:xfrm>
            <a:prstGeom prst="rect">
              <a:avLst/>
            </a:prstGeom>
          </p:spPr>
        </p:pic>
      </p:grp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41" y="74340"/>
            <a:ext cx="1337425" cy="752301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 userDrawn="1"/>
        </p:nvCxnSpPr>
        <p:spPr>
          <a:xfrm>
            <a:off x="0" y="899533"/>
            <a:ext cx="9906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 userDrawn="1"/>
        </p:nvCxnSpPr>
        <p:spPr>
          <a:xfrm>
            <a:off x="0" y="6586654"/>
            <a:ext cx="9906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516567" y="74340"/>
            <a:ext cx="5931642" cy="759737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1600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7685788" y="618582"/>
            <a:ext cx="2073556" cy="234599"/>
          </a:xfrm>
        </p:spPr>
        <p:txBody>
          <a:bodyPr/>
          <a:lstStyle>
            <a:lvl1pPr algn="ct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F1253D96-BB1F-4C33-80C1-04894576322C}" type="datetime1">
              <a:rPr lang="ru-RU" smtClean="0"/>
              <a:pPr/>
              <a:t>16.02.2015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895555" y="6608436"/>
            <a:ext cx="6114892" cy="209527"/>
          </a:xfrm>
        </p:spPr>
        <p:txBody>
          <a:bodyPr tIns="36000" bIns="36000"/>
          <a:lstStyle>
            <a:lvl1pPr>
              <a:defRPr sz="9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"ИСТОРИЯ РОССИЙСКОГО ПРЕДПРИНИМАТЕЛЬСТВА"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882498" y="6608774"/>
            <a:ext cx="885997" cy="212775"/>
          </a:xfrm>
        </p:spPr>
        <p:txBody>
          <a:bodyPr/>
          <a:lstStyle>
            <a:lvl1pPr>
              <a:defRPr sz="1200">
                <a:solidFill>
                  <a:srgbClr val="4D0019"/>
                </a:solidFill>
              </a:defRPr>
            </a:lvl1pPr>
          </a:lstStyle>
          <a:p>
            <a:fld id="{A419ACDD-8A75-42BB-A0AA-336CF67A68D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179142" y="6608775"/>
            <a:ext cx="1718486" cy="200055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l"/>
            <a:r>
              <a:rPr lang="ru-RU" sz="7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© DELOROS.ru 2014. Все права защищены</a:t>
            </a:r>
            <a:endParaRPr lang="ru-RU" sz="7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804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141" y="1033348"/>
            <a:ext cx="9581893" cy="5419491"/>
          </a:xfrm>
        </p:spPr>
        <p:txBody>
          <a:bodyPr>
            <a:normAutofit/>
          </a:bodyPr>
          <a:lstStyle>
            <a:lvl1pPr>
              <a:buClr>
                <a:srgbClr val="4D0019"/>
              </a:buCl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buClr>
                <a:srgbClr val="4D0019"/>
              </a:buClr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buClr>
                <a:srgbClr val="4D0019"/>
              </a:buClr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buClr>
                <a:srgbClr val="4D0019"/>
              </a:buClr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buClr>
                <a:srgbClr val="4D0019"/>
              </a:buClr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-1" y="0"/>
            <a:ext cx="9906001" cy="892098"/>
          </a:xfrm>
          <a:prstGeom prst="rect">
            <a:avLst/>
          </a:prstGeom>
          <a:solidFill>
            <a:srgbClr val="4D0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/>
          <p:cNvGrpSpPr/>
          <p:nvPr userDrawn="1"/>
        </p:nvGrpSpPr>
        <p:grpSpPr>
          <a:xfrm>
            <a:off x="7685788" y="293389"/>
            <a:ext cx="2073556" cy="310322"/>
            <a:chOff x="7539646" y="293389"/>
            <a:chExt cx="2073556" cy="310322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39646" y="342408"/>
              <a:ext cx="1105273" cy="218192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36357" y="293389"/>
              <a:ext cx="876845" cy="310322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36357" y="293389"/>
              <a:ext cx="876845" cy="310322"/>
            </a:xfrm>
            <a:prstGeom prst="rect">
              <a:avLst/>
            </a:prstGeom>
          </p:spPr>
        </p:pic>
      </p:grp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41" y="74340"/>
            <a:ext cx="1337425" cy="752301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 userDrawn="1"/>
        </p:nvCxnSpPr>
        <p:spPr>
          <a:xfrm>
            <a:off x="0" y="899533"/>
            <a:ext cx="9906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 userDrawn="1"/>
        </p:nvCxnSpPr>
        <p:spPr>
          <a:xfrm>
            <a:off x="0" y="6586654"/>
            <a:ext cx="9906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516567" y="74340"/>
            <a:ext cx="5931642" cy="759737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1600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7685788" y="618582"/>
            <a:ext cx="2073556" cy="234599"/>
          </a:xfrm>
        </p:spPr>
        <p:txBody>
          <a:bodyPr/>
          <a:lstStyle>
            <a:lvl1pPr algn="ct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3BD770A-4644-4B6D-A408-ED413576F70D}" type="datetime1">
              <a:rPr lang="ru-RU" smtClean="0"/>
              <a:pPr/>
              <a:t>16.02.2015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895555" y="6608436"/>
            <a:ext cx="6114892" cy="209527"/>
          </a:xfrm>
        </p:spPr>
        <p:txBody>
          <a:bodyPr tIns="36000" bIns="36000"/>
          <a:lstStyle>
            <a:lvl1pPr>
              <a:defRPr sz="9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"ИСТОРИЯ РОССИЙСКОГО ПРЕДПРИНИМАТЕЛЬСТВА"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882498" y="6608774"/>
            <a:ext cx="885997" cy="212775"/>
          </a:xfrm>
        </p:spPr>
        <p:txBody>
          <a:bodyPr/>
          <a:lstStyle>
            <a:lvl1pPr>
              <a:defRPr sz="1200">
                <a:solidFill>
                  <a:srgbClr val="4D0019"/>
                </a:solidFill>
              </a:defRPr>
            </a:lvl1pPr>
          </a:lstStyle>
          <a:p>
            <a:fld id="{A419ACDD-8A75-42BB-A0AA-336CF67A68D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179142" y="6608775"/>
            <a:ext cx="1718486" cy="200055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l"/>
            <a:r>
              <a:rPr lang="ru-RU" sz="7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© DELOROS.ru 2014. Все права защищены</a:t>
            </a:r>
            <a:endParaRPr lang="ru-RU" sz="7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848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"/>
          <a:stretch/>
        </p:blipFill>
        <p:spPr>
          <a:xfrm>
            <a:off x="0" y="906969"/>
            <a:ext cx="9906000" cy="876489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141" y="1919484"/>
            <a:ext cx="9581893" cy="4533355"/>
          </a:xfrm>
        </p:spPr>
        <p:txBody>
          <a:bodyPr>
            <a:normAutofit/>
          </a:bodyPr>
          <a:lstStyle>
            <a:lvl1pPr>
              <a:buClr>
                <a:srgbClr val="4D0019"/>
              </a:buCl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buClr>
                <a:srgbClr val="4D0019"/>
              </a:buClr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buClr>
                <a:srgbClr val="4D0019"/>
              </a:buClr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buClr>
                <a:srgbClr val="4D0019"/>
              </a:buClr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buClr>
                <a:srgbClr val="4D0019"/>
              </a:buClr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-1" y="0"/>
            <a:ext cx="9906001" cy="892098"/>
          </a:xfrm>
          <a:prstGeom prst="rect">
            <a:avLst/>
          </a:prstGeom>
          <a:solidFill>
            <a:srgbClr val="4D0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/>
          <p:cNvGrpSpPr/>
          <p:nvPr userDrawn="1"/>
        </p:nvGrpSpPr>
        <p:grpSpPr>
          <a:xfrm>
            <a:off x="7685788" y="293389"/>
            <a:ext cx="2073556" cy="310322"/>
            <a:chOff x="7539646" y="293389"/>
            <a:chExt cx="2073556" cy="310322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39646" y="342408"/>
              <a:ext cx="1105273" cy="218192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36357" y="293389"/>
              <a:ext cx="876845" cy="310322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36357" y="293389"/>
              <a:ext cx="876845" cy="310322"/>
            </a:xfrm>
            <a:prstGeom prst="rect">
              <a:avLst/>
            </a:prstGeom>
          </p:spPr>
        </p:pic>
      </p:grp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41" y="74340"/>
            <a:ext cx="1337425" cy="752301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 userDrawn="1"/>
        </p:nvCxnSpPr>
        <p:spPr>
          <a:xfrm>
            <a:off x="0" y="899533"/>
            <a:ext cx="9906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 userDrawn="1"/>
        </p:nvCxnSpPr>
        <p:spPr>
          <a:xfrm>
            <a:off x="0" y="6586654"/>
            <a:ext cx="9906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516567" y="74340"/>
            <a:ext cx="5931642" cy="759737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1600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7685788" y="618582"/>
            <a:ext cx="2073556" cy="234599"/>
          </a:xfrm>
        </p:spPr>
        <p:txBody>
          <a:bodyPr/>
          <a:lstStyle>
            <a:lvl1pPr algn="ct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93A4DF34-FBD6-4122-85C0-25A8C89F2C39}" type="datetime1">
              <a:rPr lang="ru-RU" smtClean="0"/>
              <a:pPr/>
              <a:t>16.02.2015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895555" y="6608436"/>
            <a:ext cx="6114892" cy="209527"/>
          </a:xfrm>
        </p:spPr>
        <p:txBody>
          <a:bodyPr tIns="36000" bIns="36000"/>
          <a:lstStyle>
            <a:lvl1pPr>
              <a:defRPr sz="9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"ИСТОРИЯ РОССИЙСКОГО ПРЕДПРИНИМАТЕЛЬСТВА"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882498" y="6608774"/>
            <a:ext cx="885997" cy="212775"/>
          </a:xfrm>
        </p:spPr>
        <p:txBody>
          <a:bodyPr/>
          <a:lstStyle>
            <a:lvl1pPr>
              <a:defRPr sz="1200">
                <a:solidFill>
                  <a:srgbClr val="4D0019"/>
                </a:solidFill>
              </a:defRPr>
            </a:lvl1pPr>
          </a:lstStyle>
          <a:p>
            <a:fld id="{A419ACDD-8A75-42BB-A0AA-336CF67A68D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179142" y="6608775"/>
            <a:ext cx="1718486" cy="200055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l"/>
            <a:r>
              <a:rPr lang="ru-RU" sz="7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© DELOROS.ru 2014. Все права защищены</a:t>
            </a:r>
            <a:endParaRPr lang="ru-RU" sz="7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" name="Подзаголовок 2"/>
          <p:cNvSpPr>
            <a:spLocks noGrp="1"/>
          </p:cNvSpPr>
          <p:nvPr>
            <p:ph type="subTitle" idx="13" hasCustomPrompt="1"/>
          </p:nvPr>
        </p:nvSpPr>
        <p:spPr>
          <a:xfrm>
            <a:off x="1516566" y="1141119"/>
            <a:ext cx="6872868" cy="408188"/>
          </a:xfrm>
        </p:spPr>
        <p:txBody>
          <a:bodyPr anchor="ctr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200" b="0">
                <a:solidFill>
                  <a:schemeClr val="accent5">
                    <a:lumMod val="75000"/>
                  </a:schemeClr>
                </a:solidFill>
                <a:latin typeface="+mj-lt"/>
              </a:defRPr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pic>
        <p:nvPicPr>
          <p:cNvPr id="19" name="Рисунок 6"/>
          <p:cNvPicPr>
            <a:picLocks noChangeAspect="1"/>
          </p:cNvPicPr>
          <p:nvPr userDrawn="1"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179141" y="967059"/>
            <a:ext cx="408710" cy="544746"/>
          </a:xfrm>
          <a:prstGeom prst="rect">
            <a:avLst/>
          </a:prstGeom>
          <a:ln>
            <a:noFill/>
          </a:ln>
          <a:effectLst>
            <a:softEdge rad="63500"/>
          </a:effectLst>
          <a:extLst/>
        </p:spPr>
      </p:pic>
      <p:pic>
        <p:nvPicPr>
          <p:cNvPr id="20" name="Рисунок 7"/>
          <p:cNvPicPr>
            <a:picLocks noChangeAspect="1"/>
          </p:cNvPicPr>
          <p:nvPr userDrawn="1"/>
        </p:nvPicPr>
        <p:blipFill>
          <a:blip r:embed="rId7" cstate="print">
            <a:duotone>
              <a:schemeClr val="accent5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582719" y="1162879"/>
            <a:ext cx="413116" cy="544748"/>
          </a:xfrm>
          <a:prstGeom prst="rect">
            <a:avLst/>
          </a:prstGeom>
          <a:ln>
            <a:noFill/>
          </a:ln>
          <a:effectLst>
            <a:softEdge rad="63500"/>
          </a:effectLst>
          <a:extLst/>
        </p:spPr>
      </p:pic>
      <p:pic>
        <p:nvPicPr>
          <p:cNvPr id="21" name="Рисунок 8"/>
          <p:cNvPicPr>
            <a:picLocks noChangeAspect="1"/>
          </p:cNvPicPr>
          <p:nvPr userDrawn="1"/>
        </p:nvPicPr>
        <p:blipFill>
          <a:blip r:embed="rId8" cstate="print">
            <a:duotone>
              <a:schemeClr val="accent5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8918189" y="1185487"/>
            <a:ext cx="402732" cy="544748"/>
          </a:xfrm>
          <a:prstGeom prst="rect">
            <a:avLst/>
          </a:prstGeom>
          <a:ln>
            <a:noFill/>
          </a:ln>
          <a:effectLst>
            <a:softEdge rad="63500"/>
          </a:effectLst>
          <a:extLst/>
        </p:spPr>
      </p:pic>
      <p:pic>
        <p:nvPicPr>
          <p:cNvPr id="22" name="Рисунок 9"/>
          <p:cNvPicPr>
            <a:picLocks noChangeAspect="1"/>
          </p:cNvPicPr>
          <p:nvPr userDrawn="1"/>
        </p:nvPicPr>
        <p:blipFill>
          <a:blip r:embed="rId9" cstate="print">
            <a:duotone>
              <a:schemeClr val="accent5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9323281" y="965932"/>
            <a:ext cx="394472" cy="544748"/>
          </a:xfrm>
          <a:prstGeom prst="rect">
            <a:avLst/>
          </a:prstGeom>
          <a:ln>
            <a:noFill/>
          </a:ln>
          <a:effectLst>
            <a:softEdge rad="63500"/>
          </a:effectLst>
          <a:extLst/>
        </p:spPr>
      </p:pic>
    </p:spTree>
    <p:extLst>
      <p:ext uri="{BB962C8B-B14F-4D97-AF65-F5344CB8AC3E}">
        <p14:creationId xmlns:p14="http://schemas.microsoft.com/office/powerpoint/2010/main" val="1873435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5878" y="1709739"/>
            <a:ext cx="8543925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34419-EE7A-4177-B575-BD1B46F854C5}" type="datetime1">
              <a:rPr lang="ru-RU" smtClean="0"/>
              <a:pPr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"ИСТОРИЯ РОССИЙСКОГО ПРЕДПРИНИМАТЕЛЬСТВА"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9ACDD-8A75-42BB-A0AA-336CF67A68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136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C8F0-3E2A-4AD3-B81E-EEEE557B5B06}" type="datetime1">
              <a:rPr lang="ru-RU" smtClean="0"/>
              <a:pPr/>
              <a:t>16.02.2015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"ИСТОРИЯ РОССИЙСКОГО ПРЕДПРИНИМАТЕЛЬСТВА"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9ACDD-8A75-42BB-A0AA-336CF67A68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2431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E2F4F6-E921-415A-8E4B-DFFD4549BAD5}" type="datetime1">
              <a:rPr lang="ru-RU" smtClean="0"/>
              <a:pPr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"ИСТОРИЯ РОССИЙСКОГО ПРЕДПРИНИМАТЕЛЬСТВА"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19ACDD-8A75-42BB-A0AA-336CF67A68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8380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696" r:id="rId4"/>
    <p:sldLayoutId id="2147483686" r:id="rId5"/>
    <p:sldLayoutId id="2147483699" r:id="rId6"/>
    <p:sldLayoutId id="2147483698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</p:sldLayoutIdLst>
  <p:hf hdr="0" dt="0"/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microsoft.com/office/2007/relationships/hdphoto" Target="../media/hdphoto8.wdp"/><Relationship Id="rId7" Type="http://schemas.microsoft.com/office/2007/relationships/hdphoto" Target="../media/hdphoto9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png"/><Relationship Id="rId9" Type="http://schemas.openxmlformats.org/officeDocument/2006/relationships/image" Target="../media/image4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microsoft.com/office/2007/relationships/hdphoto" Target="../media/hdphoto4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gif"/><Relationship Id="rId10" Type="http://schemas.microsoft.com/office/2007/relationships/hdphoto" Target="../media/hdphoto5.wdp"/><Relationship Id="rId4" Type="http://schemas.openxmlformats.org/officeDocument/2006/relationships/image" Target="../media/image17.png"/><Relationship Id="rId9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microsoft.com/office/2007/relationships/hdphoto" Target="../media/hdphoto6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7.jpeg"/><Relationship Id="rId7" Type="http://schemas.openxmlformats.org/officeDocument/2006/relationships/image" Target="../media/image30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microsoft.com/office/2007/relationships/hdphoto" Target="../media/hdphoto7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10" Type="http://schemas.openxmlformats.org/officeDocument/2006/relationships/image" Target="../media/image32.jpe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238250" y="4698378"/>
            <a:ext cx="7429500" cy="973335"/>
          </a:xfrm>
        </p:spPr>
        <p:txBody>
          <a:bodyPr>
            <a:normAutofit/>
          </a:bodyPr>
          <a:lstStyle/>
          <a:p>
            <a:r>
              <a:rPr lang="ru-RU" dirty="0" smtClean="0"/>
              <a:t>СОВМЕСТНЫЙ ПРОЕКТ</a:t>
            </a:r>
            <a:br>
              <a:rPr lang="ru-RU" dirty="0" smtClean="0"/>
            </a:br>
            <a:r>
              <a:rPr lang="ru-RU" dirty="0" smtClean="0"/>
              <a:t>ОБЩЕРОССИЙСКОЙ ОБЩЕСТВЕННОЙ ОРГАНИЗАЦИИ «ДЕЛОВАЯ РОССИЯ» </a:t>
            </a:r>
            <a:br>
              <a:rPr lang="ru-RU" dirty="0" smtClean="0"/>
            </a:br>
            <a:r>
              <a:rPr lang="ru-RU" dirty="0" smtClean="0"/>
              <a:t>И РОССИЙСКОГО ИСТОРИЧЕСКОГО ОБЩЕСТВА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279280" y="6378654"/>
            <a:ext cx="1347440" cy="314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</a:rPr>
              <a:t>Москва. </a:t>
            </a:r>
            <a:r>
              <a:rPr lang="en-US" sz="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</a:rPr>
              <a:t>2015 </a:t>
            </a:r>
            <a:r>
              <a:rPr lang="ru-RU" sz="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</a:rPr>
              <a:t>г.</a:t>
            </a:r>
            <a:endParaRPr lang="ru-RU" sz="800" dirty="0">
              <a:solidFill>
                <a:schemeClr val="accent3">
                  <a:lumMod val="60000"/>
                  <a:lumOff val="4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1558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3066892" y="1785203"/>
            <a:ext cx="3772216" cy="241404"/>
          </a:xfrm>
        </p:spPr>
        <p:txBody>
          <a:bodyPr>
            <a:no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ru-RU" sz="900" dirty="0">
                <a:solidFill>
                  <a:schemeClr val="accent5">
                    <a:lumMod val="75000"/>
                  </a:schemeClr>
                </a:solidFill>
              </a:rPr>
              <a:t>Конкурс проводится с 10 декабря 2014 года по 31 декабря 2015 года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КЛЮЧЕВОЕ СОБЫТИЕ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srgbClr val="7F5F52">
                    <a:lumMod val="75000"/>
                  </a:srgbClr>
                </a:solidFill>
              </a:rPr>
              <a:t>"ИСТОРИЯ РОССИЙСКОГО ПРЕДПРИНИМАТЕЛЬСТВА"</a:t>
            </a:r>
            <a:endParaRPr lang="ru-RU" dirty="0">
              <a:solidFill>
                <a:srgbClr val="7F5F52">
                  <a:lumMod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9ACDD-8A75-42BB-A0AA-336CF67A68D0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3"/>
          </p:nvPr>
        </p:nvSpPr>
        <p:spPr>
          <a:xfrm>
            <a:off x="1432560" y="989674"/>
            <a:ext cx="7040880" cy="71107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dirty="0"/>
              <a:t>ВСЕРОССИЙСКИЙ КОНКУРС СОЧИНЕНИЙ  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b="1" dirty="0"/>
              <a:t>ПО ИСТОРИИ РОССИЙСКОГО </a:t>
            </a:r>
            <a:r>
              <a:rPr lang="ru-RU" sz="1400" b="1" dirty="0" smtClean="0"/>
              <a:t>ПРЕДПРИНИМАТЕЛЬСТВА</a:t>
            </a:r>
          </a:p>
          <a:p>
            <a:pPr>
              <a:lnSpc>
                <a:spcPct val="100000"/>
              </a:lnSpc>
            </a:pPr>
            <a:r>
              <a:rPr lang="ru-RU" sz="1400" b="1" dirty="0" smtClean="0">
                <a:solidFill>
                  <a:srgbClr val="C00000"/>
                </a:solidFill>
              </a:rPr>
              <a:t>ПОД ЭГИДОЙ ГОДА  </a:t>
            </a:r>
            <a:r>
              <a:rPr lang="ru-RU" sz="1400" b="1" smtClean="0">
                <a:solidFill>
                  <a:srgbClr val="C00000"/>
                </a:solidFill>
              </a:rPr>
              <a:t>ЛИТЕРАТУРЫ – 2015</a:t>
            </a:r>
            <a:endParaRPr lang="ru-RU" sz="1800" b="1" dirty="0">
              <a:solidFill>
                <a:srgbClr val="C00000"/>
              </a:solidFill>
            </a:endParaRPr>
          </a:p>
        </p:txBody>
      </p:sp>
      <p:sp>
        <p:nvSpPr>
          <p:cNvPr id="16" name="Подзаголовок 7"/>
          <p:cNvSpPr txBox="1">
            <a:spLocks/>
          </p:cNvSpPr>
          <p:nvPr/>
        </p:nvSpPr>
        <p:spPr>
          <a:xfrm>
            <a:off x="3033857" y="4072555"/>
            <a:ext cx="1676400" cy="3441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74295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kern="1200">
                <a:solidFill>
                  <a:schemeClr val="accent5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371475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2950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14425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5900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57375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00325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71800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ru-RU" sz="800" i="1" dirty="0">
              <a:solidFill>
                <a:srgbClr val="C00000"/>
              </a:solidFill>
            </a:endParaRPr>
          </a:p>
        </p:txBody>
      </p:sp>
      <p:sp>
        <p:nvSpPr>
          <p:cNvPr id="17" name="Подзаголовок 7"/>
          <p:cNvSpPr txBox="1">
            <a:spLocks/>
          </p:cNvSpPr>
          <p:nvPr/>
        </p:nvSpPr>
        <p:spPr>
          <a:xfrm>
            <a:off x="4379296" y="3867402"/>
            <a:ext cx="1676400" cy="3441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74295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kern="1200">
                <a:solidFill>
                  <a:schemeClr val="accent5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371475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2950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14425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5900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57375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00325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71800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ru-RU" sz="800" i="1" dirty="0">
              <a:solidFill>
                <a:srgbClr val="C00000"/>
              </a:solidFill>
            </a:endParaRPr>
          </a:p>
        </p:txBody>
      </p:sp>
      <p:sp>
        <p:nvSpPr>
          <p:cNvPr id="18" name="Подзаголовок 7"/>
          <p:cNvSpPr txBox="1">
            <a:spLocks/>
          </p:cNvSpPr>
          <p:nvPr/>
        </p:nvSpPr>
        <p:spPr>
          <a:xfrm>
            <a:off x="5668476" y="4072555"/>
            <a:ext cx="1676400" cy="3441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74295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kern="1200">
                <a:solidFill>
                  <a:schemeClr val="accent5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371475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2950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14425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5900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57375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00325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71800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ru-RU" sz="800" i="1" dirty="0">
              <a:solidFill>
                <a:srgbClr val="C00000"/>
              </a:solidFill>
            </a:endParaRPr>
          </a:p>
        </p:txBody>
      </p:sp>
      <p:sp>
        <p:nvSpPr>
          <p:cNvPr id="27" name="Пятиугольник 26"/>
          <p:cNvSpPr/>
          <p:nvPr/>
        </p:nvSpPr>
        <p:spPr>
          <a:xfrm>
            <a:off x="3601219" y="4527660"/>
            <a:ext cx="203052" cy="361878"/>
          </a:xfrm>
          <a:prstGeom prst="homePlat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9" name="Пятиугольник 28"/>
          <p:cNvSpPr/>
          <p:nvPr/>
        </p:nvSpPr>
        <p:spPr>
          <a:xfrm>
            <a:off x="6084271" y="4527660"/>
            <a:ext cx="203052" cy="361878"/>
          </a:xfrm>
          <a:prstGeom prst="homePlat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321220" y="4474368"/>
            <a:ext cx="2404274" cy="46846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200" dirty="0">
                <a:solidFill>
                  <a:srgbClr val="4D0019"/>
                </a:solidFill>
              </a:rPr>
              <a:t>Региональный этап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804273" y="4474368"/>
            <a:ext cx="2404274" cy="46846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200" dirty="0" smtClean="0">
                <a:solidFill>
                  <a:srgbClr val="4D0019"/>
                </a:solidFill>
              </a:rPr>
              <a:t>Федеральный этап</a:t>
            </a:r>
            <a:endParaRPr lang="ru-RU" sz="1050" dirty="0">
              <a:solidFill>
                <a:srgbClr val="4D0019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287325" y="4474368"/>
            <a:ext cx="2404274" cy="46846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200" dirty="0">
                <a:solidFill>
                  <a:srgbClr val="4D0019"/>
                </a:solidFill>
              </a:rPr>
              <a:t>Финальные </a:t>
            </a:r>
            <a:r>
              <a:rPr lang="ru-RU" sz="1200" dirty="0" smtClean="0">
                <a:solidFill>
                  <a:srgbClr val="4D0019"/>
                </a:solidFill>
              </a:rPr>
              <a:t>мероприятия</a:t>
            </a:r>
            <a:endParaRPr lang="ru-RU" sz="1050" dirty="0">
              <a:solidFill>
                <a:srgbClr val="4D0019"/>
              </a:solidFill>
            </a:endParaRPr>
          </a:p>
        </p:txBody>
      </p:sp>
      <p:sp>
        <p:nvSpPr>
          <p:cNvPr id="30" name="Объект 6"/>
          <p:cNvSpPr txBox="1">
            <a:spLocks/>
          </p:cNvSpPr>
          <p:nvPr/>
        </p:nvSpPr>
        <p:spPr>
          <a:xfrm>
            <a:off x="1321220" y="4996418"/>
            <a:ext cx="2404274" cy="11602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5738" indent="-185738" algn="l" defTabSz="742950" rtl="0" eaLnBrk="1" latinLnBrk="0" hangingPunct="1">
              <a:lnSpc>
                <a:spcPct val="90000"/>
              </a:lnSpc>
              <a:spcBef>
                <a:spcPts val="813"/>
              </a:spcBef>
              <a:buClr>
                <a:srgbClr val="4D0019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2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Clr>
                <a:srgbClr val="4D0019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286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Clr>
                <a:srgbClr val="4D0019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001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Clr>
                <a:srgbClr val="4D0019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716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Clr>
                <a:srgbClr val="4D0019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431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5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0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5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ru-RU" sz="900" dirty="0">
                <a:solidFill>
                  <a:prstClr val="black">
                    <a:lumMod val="85000"/>
                    <a:lumOff val="15000"/>
                  </a:prstClr>
                </a:solidFill>
              </a:rPr>
              <a:t>П</a:t>
            </a:r>
            <a:r>
              <a:rPr lang="ru-RU" sz="9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роходит </a:t>
            </a:r>
            <a:r>
              <a:rPr lang="ru-RU" sz="900" dirty="0">
                <a:solidFill>
                  <a:prstClr val="black">
                    <a:lumMod val="85000"/>
                    <a:lumOff val="15000"/>
                  </a:prstClr>
                </a:solidFill>
              </a:rPr>
              <a:t>с 10 декабря 2014 г. по 30 апреля </a:t>
            </a:r>
            <a:r>
              <a:rPr lang="ru-RU" sz="9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2015 г.</a:t>
            </a:r>
            <a:r>
              <a:rPr lang="ru-RU" sz="900" dirty="0">
                <a:solidFill>
                  <a:prstClr val="black">
                    <a:lumMod val="85000"/>
                    <a:lumOff val="15000"/>
                  </a:prstClr>
                </a:solidFill>
              </a:rPr>
              <a:t/>
            </a:r>
            <a:br>
              <a:rPr lang="ru-RU" sz="900" dirty="0">
                <a:solidFill>
                  <a:prstClr val="black">
                    <a:lumMod val="85000"/>
                    <a:lumOff val="15000"/>
                  </a:prstClr>
                </a:solidFill>
              </a:rPr>
            </a:br>
            <a:r>
              <a:rPr lang="ru-RU" sz="900" dirty="0">
                <a:solidFill>
                  <a:prstClr val="black">
                    <a:lumMod val="85000"/>
                    <a:lumOff val="15000"/>
                  </a:prstClr>
                </a:solidFill>
              </a:rPr>
              <a:t>Отборочный этап сочинений для участия в федеральном этапе</a:t>
            </a:r>
          </a:p>
        </p:txBody>
      </p:sp>
      <p:sp>
        <p:nvSpPr>
          <p:cNvPr id="31" name="Объект 6"/>
          <p:cNvSpPr txBox="1">
            <a:spLocks/>
          </p:cNvSpPr>
          <p:nvPr/>
        </p:nvSpPr>
        <p:spPr>
          <a:xfrm>
            <a:off x="3804273" y="4996418"/>
            <a:ext cx="2404274" cy="11602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5738" indent="-185738" algn="l" defTabSz="742950" rtl="0" eaLnBrk="1" latinLnBrk="0" hangingPunct="1">
              <a:lnSpc>
                <a:spcPct val="90000"/>
              </a:lnSpc>
              <a:spcBef>
                <a:spcPts val="813"/>
              </a:spcBef>
              <a:buClr>
                <a:srgbClr val="4D0019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2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Clr>
                <a:srgbClr val="4D0019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286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Clr>
                <a:srgbClr val="4D0019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001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Clr>
                <a:srgbClr val="4D0019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716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Clr>
                <a:srgbClr val="4D0019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431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5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0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5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00">
              <a:lnSpc>
                <a:spcPct val="100000"/>
              </a:lnSpc>
              <a:spcBef>
                <a:spcPts val="0"/>
              </a:spcBef>
              <a:buClrTx/>
              <a:buFont typeface="Arial" panose="020B0604020202020204" pitchFamily="34" charset="0"/>
              <a:buNone/>
            </a:pPr>
            <a:r>
              <a:rPr lang="ru-RU" sz="900" dirty="0" smtClean="0">
                <a:solidFill>
                  <a:prstClr val="black"/>
                </a:solidFill>
              </a:rPr>
              <a:t>Пройдет </a:t>
            </a:r>
            <a:r>
              <a:rPr lang="ru-RU" sz="900" dirty="0">
                <a:solidFill>
                  <a:prstClr val="black"/>
                </a:solidFill>
              </a:rPr>
              <a:t>с 1 по 31 мая 2015 г. </a:t>
            </a:r>
            <a:r>
              <a:rPr lang="ru-RU" sz="900" dirty="0" smtClean="0">
                <a:solidFill>
                  <a:prstClr val="black"/>
                </a:solidFill>
              </a:rPr>
              <a:t/>
            </a:r>
            <a:br>
              <a:rPr lang="ru-RU" sz="900" dirty="0" smtClean="0">
                <a:solidFill>
                  <a:prstClr val="black"/>
                </a:solidFill>
              </a:rPr>
            </a:br>
            <a:r>
              <a:rPr lang="ru-RU" sz="900" dirty="0" smtClean="0">
                <a:solidFill>
                  <a:prstClr val="black"/>
                </a:solidFill>
              </a:rPr>
              <a:t/>
            </a:r>
            <a:br>
              <a:rPr lang="ru-RU" sz="900" dirty="0" smtClean="0">
                <a:solidFill>
                  <a:prstClr val="black"/>
                </a:solidFill>
              </a:rPr>
            </a:br>
            <a:r>
              <a:rPr lang="ru-RU" sz="900" dirty="0" smtClean="0">
                <a:solidFill>
                  <a:prstClr val="black"/>
                </a:solidFill>
              </a:rPr>
              <a:t>Работы </a:t>
            </a:r>
            <a:r>
              <a:rPr lang="ru-RU" sz="900" dirty="0">
                <a:solidFill>
                  <a:prstClr val="black"/>
                </a:solidFill>
              </a:rPr>
              <a:t>проходят экспертизу членами Конкурсной комиссии и выставляются на сайте Организатора для открытого </a:t>
            </a:r>
            <a:r>
              <a:rPr lang="ru-RU" sz="900" dirty="0" smtClean="0">
                <a:solidFill>
                  <a:prstClr val="black"/>
                </a:solidFill>
              </a:rPr>
              <a:t>голосования </a:t>
            </a: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32" name="Объект 6"/>
          <p:cNvSpPr txBox="1">
            <a:spLocks/>
          </p:cNvSpPr>
          <p:nvPr/>
        </p:nvSpPr>
        <p:spPr>
          <a:xfrm>
            <a:off x="6287322" y="4996418"/>
            <a:ext cx="2404277" cy="11602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5738" indent="-185738" algn="l" defTabSz="742950" rtl="0" eaLnBrk="1" latinLnBrk="0" hangingPunct="1">
              <a:lnSpc>
                <a:spcPct val="90000"/>
              </a:lnSpc>
              <a:spcBef>
                <a:spcPts val="813"/>
              </a:spcBef>
              <a:buClr>
                <a:srgbClr val="4D0019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2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Clr>
                <a:srgbClr val="4D0019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286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Clr>
                <a:srgbClr val="4D0019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001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Clr>
                <a:srgbClr val="4D0019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716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Clr>
                <a:srgbClr val="4D0019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431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5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0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5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ru-RU" sz="900" dirty="0">
                <a:solidFill>
                  <a:prstClr val="black">
                    <a:lumMod val="85000"/>
                    <a:lumOff val="15000"/>
                  </a:prstClr>
                </a:solidFill>
              </a:rPr>
              <a:t>Подведение итогов и награждение победителей до 31 декабря 2015 г.</a:t>
            </a:r>
            <a:endParaRPr lang="ru-RU" sz="900" b="1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sz="9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состоится в г. Москве в рамках подведения </a:t>
            </a:r>
            <a:r>
              <a:rPr lang="ru-RU" sz="900" dirty="0">
                <a:solidFill>
                  <a:prstClr val="black">
                    <a:lumMod val="85000"/>
                    <a:lumOff val="15000"/>
                  </a:prstClr>
                </a:solidFill>
              </a:rPr>
              <a:t>итогов Всероссийской акции «100 великих предпринимателей и меценатов России» </a:t>
            </a:r>
            <a:r>
              <a:rPr lang="ru-RU" sz="9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/>
            </a:r>
            <a:br>
              <a:rPr lang="ru-RU" sz="9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</a:br>
            <a:endParaRPr lang="ru-RU" sz="900" b="1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331388" y="2332585"/>
            <a:ext cx="5341558" cy="2034903"/>
          </a:xfrm>
          <a:prstGeom prst="rect">
            <a:avLst/>
          </a:prstGeom>
          <a:noFill/>
        </p:spPr>
        <p:txBody>
          <a:bodyPr wrap="square" anchor="t">
            <a:noAutofit/>
          </a:bodyPr>
          <a:lstStyle/>
          <a:p>
            <a:pPr algn="ctr"/>
            <a:r>
              <a:rPr lang="ru-RU" sz="1200" b="1" dirty="0" smtClean="0">
                <a:solidFill>
                  <a:srgbClr val="4D0019"/>
                </a:solidFill>
              </a:rPr>
              <a:t>Всероссийский конкурс сочинений </a:t>
            </a:r>
          </a:p>
          <a:p>
            <a:pPr algn="ctr"/>
            <a:r>
              <a:rPr lang="ru-RU" sz="1200" b="1" dirty="0" smtClean="0">
                <a:solidFill>
                  <a:srgbClr val="4D0019"/>
                </a:solidFill>
              </a:rPr>
              <a:t>Рекомендуемые темы: </a:t>
            </a:r>
            <a:endParaRPr lang="ru-RU" sz="1200" dirty="0" smtClean="0">
              <a:solidFill>
                <a:srgbClr val="4D0019"/>
              </a:solidFill>
            </a:endParaRPr>
          </a:p>
          <a:p>
            <a:pPr marL="271463" indent="-27146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i="1" dirty="0" smtClean="0">
                <a:solidFill>
                  <a:srgbClr val="4D0019"/>
                </a:solidFill>
              </a:rPr>
              <a:t>«</a:t>
            </a:r>
            <a:r>
              <a:rPr lang="ru-RU" sz="1400" i="1" dirty="0">
                <a:solidFill>
                  <a:srgbClr val="4D0019"/>
                </a:solidFill>
              </a:rPr>
              <a:t>Имя в истории»</a:t>
            </a:r>
          </a:p>
          <a:p>
            <a:pPr marL="271463" indent="-27146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i="1" dirty="0">
                <a:solidFill>
                  <a:srgbClr val="4D0019"/>
                </a:solidFill>
              </a:rPr>
              <a:t>«Меценаты. Их имена прославили Россию»</a:t>
            </a:r>
          </a:p>
          <a:p>
            <a:pPr marL="271463" indent="-27146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i="1" dirty="0">
                <a:solidFill>
                  <a:srgbClr val="4D0019"/>
                </a:solidFill>
              </a:rPr>
              <a:t>«Кого можно назвать великим предпринимателем России?»</a:t>
            </a:r>
          </a:p>
          <a:p>
            <a:pPr marL="271463" indent="-27146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i="1" dirty="0">
                <a:solidFill>
                  <a:srgbClr val="4D0019"/>
                </a:solidFill>
              </a:rPr>
              <a:t>«Образ предпринимателя в русской литературе» </a:t>
            </a:r>
          </a:p>
          <a:p>
            <a:r>
              <a:rPr lang="ru-RU" sz="1200" dirty="0">
                <a:solidFill>
                  <a:prstClr val="black"/>
                </a:solidFill>
              </a:rPr>
              <a:t/>
            </a:r>
            <a:br>
              <a:rPr lang="ru-RU" sz="1200" dirty="0">
                <a:solidFill>
                  <a:prstClr val="black"/>
                </a:solidFill>
              </a:rPr>
            </a:br>
            <a:endParaRPr lang="ru-RU" sz="1200" dirty="0">
              <a:solidFill>
                <a:prstClr val="black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323" y="2300106"/>
            <a:ext cx="1779679" cy="1779679"/>
          </a:xfrm>
          <a:prstGeom prst="roundRect">
            <a:avLst>
              <a:gd name="adj" fmla="val 6046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26" name="Скругленный прямоугольник 25"/>
          <p:cNvSpPr/>
          <p:nvPr/>
        </p:nvSpPr>
        <p:spPr>
          <a:xfrm>
            <a:off x="1321220" y="2243919"/>
            <a:ext cx="1874142" cy="1874727"/>
          </a:xfrm>
          <a:prstGeom prst="roundRect">
            <a:avLst>
              <a:gd name="adj" fmla="val 6667"/>
            </a:avLst>
          </a:prstGeom>
          <a:noFill/>
          <a:ln w="38100" cmpd="thinThick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624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Таблица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3882225"/>
              </p:ext>
            </p:extLst>
          </p:nvPr>
        </p:nvGraphicFramePr>
        <p:xfrm>
          <a:off x="179388" y="5524578"/>
          <a:ext cx="5894309" cy="930764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561142"/>
                <a:gridCol w="1507759"/>
                <a:gridCol w="1412704"/>
                <a:gridCol w="1412704"/>
              </a:tblGrid>
              <a:tr h="1797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1. Липецкая область</a:t>
                      </a:r>
                      <a:endParaRPr lang="ru-RU" sz="8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6. Республика Татарстан</a:t>
                      </a:r>
                      <a:endParaRPr lang="ru-RU" sz="8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11. Кировская область</a:t>
                      </a:r>
                      <a:endParaRPr lang="ru-RU" sz="8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16.</a:t>
                      </a:r>
                      <a:r>
                        <a:rPr lang="ru-RU" sz="80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8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Нижегородская область</a:t>
                      </a:r>
                      <a:endParaRPr lang="ru-RU" sz="8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797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2. Краснодарский край</a:t>
                      </a:r>
                      <a:endParaRPr lang="ru-RU" sz="8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7. Республика Саха (Якутия)</a:t>
                      </a:r>
                      <a:endParaRPr lang="ru-RU" sz="8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12. Тюменская область</a:t>
                      </a:r>
                      <a:endParaRPr lang="ru-RU" sz="8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17. Санкт-Петербург</a:t>
                      </a:r>
                      <a:endParaRPr lang="ru-RU" sz="8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797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3. Костромская область</a:t>
                      </a:r>
                      <a:endParaRPr lang="ru-RU" sz="8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8. Республика Крым</a:t>
                      </a:r>
                      <a:endParaRPr lang="ru-RU" sz="8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13. Удмуртская республика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Arial" pitchFamily="34" charset="0"/>
                        </a:rPr>
                        <a:t>18. Ленинградская область</a:t>
                      </a:r>
                      <a:endParaRPr lang="ru-RU" sz="8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958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4. Владимирская область</a:t>
                      </a:r>
                      <a:endParaRPr lang="ru-RU" sz="8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9. Пермский край</a:t>
                      </a:r>
                      <a:endParaRPr lang="ru-RU" sz="8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7429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Arial" pitchFamily="34" charset="0"/>
                        </a:rPr>
                        <a:t>14. Самарская область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Arial" pitchFamily="34" charset="0"/>
                        </a:rPr>
                        <a:t>19. Сахалинская область</a:t>
                      </a:r>
                      <a:endParaRPr lang="ru-RU" sz="8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95829">
                <a:tc>
                  <a:txBody>
                    <a:bodyPr/>
                    <a:lstStyle/>
                    <a:p>
                      <a:pPr marL="0" marR="0" indent="0" algn="l" defTabSz="742950" rtl="0" eaLnBrk="1" fontAlgn="auto" latinLnBrk="0" hangingPunct="1">
                        <a:lnSpc>
                          <a:spcPct val="115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5. Челябинская область</a:t>
                      </a:r>
                      <a:endParaRPr lang="ru-RU" sz="800" dirty="0" smtClean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10. Республика Тыва</a:t>
                      </a:r>
                      <a:endParaRPr lang="ru-RU" sz="8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Arial" pitchFamily="34" charset="0"/>
                        </a:rPr>
                        <a:t>15. Оренбургская область</a:t>
                      </a:r>
                      <a:endParaRPr lang="ru-RU" sz="8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Arial" pitchFamily="34" charset="0"/>
                        </a:rPr>
                        <a:t>20. Свердловская область</a:t>
                      </a:r>
                      <a:endParaRPr lang="ru-RU" sz="8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-36"/>
          <a:stretch/>
        </p:blipFill>
        <p:spPr>
          <a:xfrm>
            <a:off x="181149" y="906966"/>
            <a:ext cx="9582150" cy="4964546"/>
          </a:xfr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РЕАЛИЗАЦИЯ В </a:t>
            </a:r>
            <a:r>
              <a:rPr lang="ru-RU" dirty="0" smtClean="0"/>
              <a:t>РЕГИОНАХ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"ИСТОРИЯ РОССИЙСКОГО ПРЕДПРИНИМАТЕЛЬСТВА"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9ACDD-8A75-42BB-A0AA-336CF67A68D0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052" y="3162325"/>
            <a:ext cx="341015" cy="34101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55" y="3184933"/>
            <a:ext cx="341015" cy="34101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856" y="3298563"/>
            <a:ext cx="341015" cy="34101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52" y="3517608"/>
            <a:ext cx="341015" cy="34101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015" y="2552725"/>
            <a:ext cx="341015" cy="34101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952" y="2964205"/>
            <a:ext cx="341015" cy="34101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789" y="2598445"/>
            <a:ext cx="341015" cy="34101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032" y="2915628"/>
            <a:ext cx="341015" cy="34101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849" y="3238525"/>
            <a:ext cx="341015" cy="34101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837" y="3233762"/>
            <a:ext cx="341015" cy="34101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324" y="3752875"/>
            <a:ext cx="341015" cy="34101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711" y="4926038"/>
            <a:ext cx="341015" cy="34101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624" y="2644800"/>
            <a:ext cx="341015" cy="341015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325957" y="5165626"/>
            <a:ext cx="4517813" cy="251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>
              <a:lnSpc>
                <a:spcPct val="115000"/>
              </a:lnSpc>
              <a:spcBef>
                <a:spcPts val="95"/>
              </a:spcBef>
              <a:spcAft>
                <a:spcPts val="0"/>
              </a:spcAft>
            </a:pPr>
            <a:r>
              <a:rPr lang="ru-RU" sz="900" dirty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Презентации проекта </a:t>
            </a:r>
            <a:r>
              <a:rPr lang="ru-RU" sz="900" dirty="0" smtClean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успешно состоялись  в 20 регионах </a:t>
            </a:r>
            <a:endParaRPr lang="ru-RU" sz="900" dirty="0">
              <a:solidFill>
                <a:schemeClr val="accent5">
                  <a:lumMod val="75000"/>
                </a:schemeClr>
              </a:solidFill>
              <a:ea typeface="Calibri"/>
              <a:cs typeface="Arial" pitchFamily="34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25" y="5138426"/>
            <a:ext cx="341015" cy="341015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2447123" y="3330956"/>
            <a:ext cx="5087489" cy="1524527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prstTxWarp prst="textArchUp">
              <a:avLst/>
            </a:prstTxWarp>
          </a:bodyPr>
          <a:lstStyle/>
          <a:p>
            <a:pPr algn="ctr"/>
            <a:r>
              <a:rPr lang="ru-RU" sz="1400" spc="60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РОССИЙСКАЯ ФЕДЕРАЦИЯ</a:t>
            </a:r>
            <a:endParaRPr lang="ru-RU" sz="1400" spc="600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428" y="1453010"/>
            <a:ext cx="2259052" cy="8106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381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-161"/>
          <a:stretch/>
        </p:blipFill>
        <p:spPr>
          <a:xfrm>
            <a:off x="7337871" y="2549125"/>
            <a:ext cx="2044403" cy="7330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381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"/>
          <a:stretch/>
        </p:blipFill>
        <p:spPr>
          <a:xfrm>
            <a:off x="5422805" y="4507875"/>
            <a:ext cx="2426116" cy="7835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381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41"/>
          <a:stretch/>
        </p:blipFill>
        <p:spPr>
          <a:xfrm>
            <a:off x="3244049" y="3639578"/>
            <a:ext cx="2083953" cy="7420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381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799" y="3511575"/>
            <a:ext cx="341015" cy="341015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956" y="3858184"/>
            <a:ext cx="341015" cy="341015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413" y="4048249"/>
            <a:ext cx="341015" cy="341015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066" y="3564608"/>
            <a:ext cx="341015" cy="341015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022" y="2884309"/>
            <a:ext cx="341015" cy="341015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917" y="1892654"/>
            <a:ext cx="341015" cy="341015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3667" y="4432654"/>
            <a:ext cx="341015" cy="34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15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977545" y="2125736"/>
            <a:ext cx="7985086" cy="4193289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ru-RU" sz="2000" dirty="0"/>
              <a:t>В рамках Всероссийской акции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«</a:t>
            </a:r>
            <a:r>
              <a:rPr lang="ru-RU" sz="2000" dirty="0"/>
              <a:t>100 великих предпринимателей и меценатов России»:</a:t>
            </a:r>
          </a:p>
          <a:p>
            <a:pPr marL="446088" indent="-265113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ru-RU" b="1" dirty="0" smtClean="0">
                <a:solidFill>
                  <a:srgbClr val="4D0019"/>
                </a:solidFill>
              </a:rPr>
              <a:t>Публичные торжественные церемонии </a:t>
            </a:r>
            <a:r>
              <a:rPr lang="ru-RU" dirty="0"/>
              <a:t>с вручением наград и премий участникам-победителям</a:t>
            </a:r>
          </a:p>
          <a:p>
            <a:pPr marL="446088" indent="-265113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ru-RU" b="1" dirty="0" smtClean="0">
                <a:solidFill>
                  <a:srgbClr val="4D0019"/>
                </a:solidFill>
              </a:rPr>
              <a:t>Установка мемориальных </a:t>
            </a:r>
            <a:r>
              <a:rPr lang="ru-RU" b="1" dirty="0">
                <a:solidFill>
                  <a:srgbClr val="4D0019"/>
                </a:solidFill>
              </a:rPr>
              <a:t>досок </a:t>
            </a:r>
            <a:r>
              <a:rPr lang="ru-RU" dirty="0"/>
              <a:t>предпринимателям и меценатам в </a:t>
            </a:r>
            <a:r>
              <a:rPr lang="ru-RU" dirty="0" smtClean="0"/>
              <a:t>регионах по итогам рейтинговых голосований</a:t>
            </a:r>
          </a:p>
          <a:p>
            <a:pPr marL="446088" indent="-265113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ru-RU" dirty="0" smtClean="0"/>
              <a:t>Презентация </a:t>
            </a:r>
            <a:r>
              <a:rPr lang="ru-RU" b="1" dirty="0" smtClean="0">
                <a:solidFill>
                  <a:srgbClr val="4D0019"/>
                </a:solidFill>
              </a:rPr>
              <a:t>энциклопедического издания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«100 великих предпринимателей и меценатов России»</a:t>
            </a:r>
          </a:p>
          <a:p>
            <a:pPr marL="446088" indent="-265113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ru-RU" b="1" dirty="0" smtClean="0">
                <a:solidFill>
                  <a:srgbClr val="4D0019"/>
                </a:solidFill>
              </a:rPr>
              <a:t>Тематическая выставка о российском предпринимательстве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smtClean="0"/>
              <a:t>в Государственной Думе (из фондов Музея предпринимателей, меценатов и благотворителей)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ПОДВЕДЕНИЕ ИТОГОВ ПРОЕКТА 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"ИСТОРИЯ РОССИЙСКОГО ПРЕДПРИНИМАТЕЛЬСТВА"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9ACDD-8A75-42BB-A0AA-336CF67A68D0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3"/>
          </p:nvPr>
        </p:nvSpPr>
        <p:spPr>
          <a:xfrm>
            <a:off x="784671" y="1141119"/>
            <a:ext cx="8336658" cy="408188"/>
          </a:xfrm>
        </p:spPr>
        <p:txBody>
          <a:bodyPr/>
          <a:lstStyle/>
          <a:p>
            <a:r>
              <a:rPr lang="ru-RU" sz="1400" dirty="0" smtClean="0"/>
              <a:t>МАСШТАБНЫЕ ИТОГОВЫЕ МЕРОПРИЯТИЯ В РЕГИОНАХ</a:t>
            </a:r>
            <a:r>
              <a:rPr lang="en-US" sz="1400" dirty="0" smtClean="0"/>
              <a:t> </a:t>
            </a:r>
            <a:r>
              <a:rPr lang="ru-RU" sz="1400" dirty="0" smtClean="0"/>
              <a:t>И МОСКВЕ </a:t>
            </a:r>
            <a:br>
              <a:rPr lang="ru-RU" sz="1400" dirty="0" smtClean="0"/>
            </a:br>
            <a:r>
              <a:rPr lang="ru-RU" sz="1400" dirty="0" smtClean="0"/>
              <a:t>ПРИУРОЧЕНЫ К </a:t>
            </a:r>
            <a:r>
              <a:rPr lang="ru-RU" sz="1400" dirty="0"/>
              <a:t>ПРАЗДНОВАНИЮ ДНЯ ПРЕДПРИНИМАТЕЛЬСТВА </a:t>
            </a:r>
            <a:r>
              <a:rPr lang="ru-RU" sz="1400" dirty="0" smtClean="0"/>
              <a:t> </a:t>
            </a:r>
            <a:r>
              <a:rPr lang="ru-RU" sz="1600" dirty="0"/>
              <a:t>26</a:t>
            </a:r>
            <a:r>
              <a:rPr lang="ru-RU" sz="1400" dirty="0"/>
              <a:t> МАЯ </a:t>
            </a:r>
            <a:r>
              <a:rPr lang="ru-RU" sz="1600" dirty="0"/>
              <a:t>2015</a:t>
            </a:r>
            <a:r>
              <a:rPr lang="ru-RU" sz="1400" dirty="0"/>
              <a:t> ГОДА</a:t>
            </a:r>
          </a:p>
        </p:txBody>
      </p:sp>
      <p:grpSp>
        <p:nvGrpSpPr>
          <p:cNvPr id="25" name="Группа 24"/>
          <p:cNvGrpSpPr/>
          <p:nvPr/>
        </p:nvGrpSpPr>
        <p:grpSpPr>
          <a:xfrm>
            <a:off x="350769" y="1839057"/>
            <a:ext cx="9214756" cy="4479970"/>
            <a:chOff x="350769" y="1839057"/>
            <a:chExt cx="9214756" cy="4479970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H="1">
              <a:off x="402301" y="1787526"/>
              <a:ext cx="480954" cy="584015"/>
            </a:xfrm>
            <a:prstGeom prst="rect">
              <a:avLst/>
            </a:prstGeom>
          </p:spPr>
        </p:pic>
        <p:cxnSp>
          <p:nvCxnSpPr>
            <p:cNvPr id="15" name="Прямая соединительная линия 14"/>
            <p:cNvCxnSpPr/>
            <p:nvPr/>
          </p:nvCxnSpPr>
          <p:spPr>
            <a:xfrm>
              <a:off x="374650" y="2139950"/>
              <a:ext cx="0" cy="3875442"/>
            </a:xfrm>
            <a:prstGeom prst="line">
              <a:avLst/>
            </a:prstGeom>
            <a:ln w="19050" cmpd="thickThin">
              <a:solidFill>
                <a:srgbClr val="8A73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flipH="1">
              <a:off x="877888" y="1884363"/>
              <a:ext cx="8160317" cy="1"/>
            </a:xfrm>
            <a:prstGeom prst="line">
              <a:avLst/>
            </a:prstGeom>
            <a:ln w="19050" cmpd="thickThin">
              <a:solidFill>
                <a:srgbClr val="8A73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9033041" y="1787527"/>
              <a:ext cx="480954" cy="584015"/>
            </a:xfrm>
            <a:prstGeom prst="rect">
              <a:avLst/>
            </a:prstGeom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H="1" flipV="1">
              <a:off x="402300" y="5786541"/>
              <a:ext cx="480954" cy="584015"/>
            </a:xfrm>
            <a:prstGeom prst="rect">
              <a:avLst/>
            </a:prstGeom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V="1">
              <a:off x="9033040" y="5786542"/>
              <a:ext cx="480954" cy="584015"/>
            </a:xfrm>
            <a:prstGeom prst="rect">
              <a:avLst/>
            </a:prstGeom>
          </p:spPr>
        </p:pic>
        <p:cxnSp>
          <p:nvCxnSpPr>
            <p:cNvPr id="23" name="Прямая соединительная линия 22"/>
            <p:cNvCxnSpPr/>
            <p:nvPr/>
          </p:nvCxnSpPr>
          <p:spPr>
            <a:xfrm flipH="1">
              <a:off x="9526207" y="2139950"/>
              <a:ext cx="0" cy="3875442"/>
            </a:xfrm>
            <a:prstGeom prst="line">
              <a:avLst/>
            </a:prstGeom>
            <a:ln w="19050" cmpd="thickThin">
              <a:solidFill>
                <a:srgbClr val="8A73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 flipH="1" flipV="1">
              <a:off x="877888" y="6274995"/>
              <a:ext cx="8160317" cy="1"/>
            </a:xfrm>
            <a:prstGeom prst="line">
              <a:avLst/>
            </a:prstGeom>
            <a:ln w="19050" cmpd="thickThin">
              <a:solidFill>
                <a:srgbClr val="8A73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809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53" y="1856349"/>
            <a:ext cx="8538620" cy="4533900"/>
          </a:xfrm>
          <a:prstGeom prst="roundRect">
            <a:avLst>
              <a:gd name="adj" fmla="val 1093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innerShdw blurRad="114300">
              <a:prstClr val="black"/>
            </a:inn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ИНТЕРНЕТ-РЕСУРС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"ИСТОРИЯ РОССИЙСКОГО ПРЕДПРИНИМАТЕЛЬСТВА"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9ACDD-8A75-42BB-A0AA-336CF67A68D0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/>
              <a:t>Web-</a:t>
            </a:r>
            <a:r>
              <a:rPr lang="ru-RU" dirty="0"/>
              <a:t>сайт </a:t>
            </a:r>
            <a:r>
              <a:rPr lang="ru-RU" dirty="0" smtClean="0"/>
              <a:t>проекта: </a:t>
            </a:r>
            <a:r>
              <a:rPr lang="en-US" u="sng" dirty="0" smtClean="0">
                <a:solidFill>
                  <a:schemeClr val="accent3">
                    <a:lumMod val="75000"/>
                  </a:schemeClr>
                </a:solidFill>
              </a:rPr>
              <a:t>www.irp.deloros.ru</a:t>
            </a:r>
            <a:r>
              <a:rPr lang="en-US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338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1516567" y="1071133"/>
            <a:ext cx="8244467" cy="541949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1400" b="1" dirty="0" smtClean="0">
                <a:solidFill>
                  <a:srgbClr val="4D0019"/>
                </a:solidFill>
              </a:rPr>
              <a:t>Председатель: </a:t>
            </a:r>
            <a:endParaRPr lang="ru-RU" sz="1400" b="1" dirty="0">
              <a:solidFill>
                <a:srgbClr val="4D0019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u-RU" dirty="0"/>
              <a:t>Сопредседатель </a:t>
            </a:r>
            <a:r>
              <a:rPr lang="ru-RU" dirty="0" smtClean="0"/>
              <a:t>Общероссийской </a:t>
            </a:r>
            <a:r>
              <a:rPr lang="ru-RU" dirty="0"/>
              <a:t>общественной организации «Деловая Россия» Н.В. ЛЕВИЦКИЙ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1400" b="1" dirty="0" smtClean="0">
                <a:solidFill>
                  <a:srgbClr val="4D0019"/>
                </a:solidFill>
              </a:rPr>
              <a:t>Основные организаторы:</a:t>
            </a:r>
            <a:endParaRPr lang="ru-RU" sz="1400" b="1" dirty="0">
              <a:solidFill>
                <a:srgbClr val="4D0019"/>
              </a:solidFill>
            </a:endParaRPr>
          </a:p>
          <a:p>
            <a:pPr marL="0" indent="0">
              <a:buNone/>
            </a:pPr>
            <a:r>
              <a:rPr lang="ru-RU" dirty="0"/>
              <a:t>Общероссийская общественная организация «Деловая Россия</a:t>
            </a:r>
            <a:r>
              <a:rPr lang="ru-RU" dirty="0" smtClean="0"/>
              <a:t>» </a:t>
            </a:r>
          </a:p>
          <a:p>
            <a:pPr marL="0" indent="0">
              <a:buNone/>
            </a:pPr>
            <a:r>
              <a:rPr lang="ru-RU" dirty="0" smtClean="0"/>
              <a:t>Российское историческое общество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1400" b="1" dirty="0">
                <a:solidFill>
                  <a:srgbClr val="4D0019"/>
                </a:solidFill>
              </a:rPr>
              <a:t>Исполнительный орган:</a:t>
            </a:r>
          </a:p>
          <a:p>
            <a:pPr marL="0" indent="0">
              <a:buNone/>
            </a:pPr>
            <a:r>
              <a:rPr lang="ru-RU" dirty="0"/>
              <a:t>Дирекция проекта «История российского предпринимательства»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1400" b="1" dirty="0">
                <a:solidFill>
                  <a:srgbClr val="4D0019"/>
                </a:solidFill>
              </a:rPr>
              <a:t>Партнеры: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dirty="0"/>
              <a:t>Исторический факультет Московского государственного университета им. М.В. Ломоносова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dirty="0"/>
              <a:t>Музей предпринимателей, меценатов и благотворителей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1400" b="1" dirty="0">
                <a:solidFill>
                  <a:srgbClr val="4D0019"/>
                </a:solidFill>
              </a:rPr>
              <a:t>Ключевые участники: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dirty="0"/>
              <a:t>Деловое сообщество, региональные представительства Российского исторического общества; органы исполнительной власти регионов/муниципалитетов, деятели киноискусства и теле-коммуникаций, представители СМИ и интернет-сообщества, педагогическая общественность, сотрудники музеев и библиотек,  историки, краеведы, школьники, студенты и другие заинтересованные лица и организации (на уровне субъекта Федерации и муниципалитета).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КОМАНДА СОЗИДАТЕЛЕЙ ПРОЕКТА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9ACDD-8A75-42BB-A0AA-336CF67A68D0}" type="slidenum">
              <a:rPr lang="ru-RU" smtClean="0"/>
              <a:pPr/>
              <a:t>2</a:t>
            </a:fld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75" y="2150360"/>
            <a:ext cx="1160933" cy="22918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84" y="2390042"/>
            <a:ext cx="941650" cy="33326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84" y="4088537"/>
            <a:ext cx="617038" cy="64361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322" y="4153689"/>
            <a:ext cx="513305" cy="513305"/>
          </a:xfrm>
          <a:prstGeom prst="rect">
            <a:avLst/>
          </a:prstGeom>
        </p:spPr>
      </p:pic>
      <p:grpSp>
        <p:nvGrpSpPr>
          <p:cNvPr id="20" name="Группа 19"/>
          <p:cNvGrpSpPr/>
          <p:nvPr/>
        </p:nvGrpSpPr>
        <p:grpSpPr>
          <a:xfrm>
            <a:off x="317120" y="5272779"/>
            <a:ext cx="617034" cy="538573"/>
            <a:chOff x="4192859" y="2409419"/>
            <a:chExt cx="1850350" cy="2316985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7" name="Блок-схема: данные 16"/>
            <p:cNvSpPr/>
            <p:nvPr/>
          </p:nvSpPr>
          <p:spPr>
            <a:xfrm>
              <a:off x="4192859" y="2409419"/>
              <a:ext cx="1140100" cy="1857781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21300"/>
                <a:gd name="connsiteY0" fmla="*/ 10456 h 10456"/>
                <a:gd name="connsiteX1" fmla="*/ 2000 w 21300"/>
                <a:gd name="connsiteY1" fmla="*/ 456 h 10456"/>
                <a:gd name="connsiteX2" fmla="*/ 21300 w 21300"/>
                <a:gd name="connsiteY2" fmla="*/ 0 h 10456"/>
                <a:gd name="connsiteX3" fmla="*/ 8000 w 21300"/>
                <a:gd name="connsiteY3" fmla="*/ 10456 h 10456"/>
                <a:gd name="connsiteX4" fmla="*/ 0 w 21300"/>
                <a:gd name="connsiteY4" fmla="*/ 10456 h 10456"/>
                <a:gd name="connsiteX0" fmla="*/ 0 w 21300"/>
                <a:gd name="connsiteY0" fmla="*/ 10456 h 10456"/>
                <a:gd name="connsiteX1" fmla="*/ 13033 w 21300"/>
                <a:gd name="connsiteY1" fmla="*/ 0 h 10456"/>
                <a:gd name="connsiteX2" fmla="*/ 21300 w 21300"/>
                <a:gd name="connsiteY2" fmla="*/ 0 h 10456"/>
                <a:gd name="connsiteX3" fmla="*/ 8000 w 21300"/>
                <a:gd name="connsiteY3" fmla="*/ 10456 h 10456"/>
                <a:gd name="connsiteX4" fmla="*/ 0 w 21300"/>
                <a:gd name="connsiteY4" fmla="*/ 10456 h 10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300" h="10456">
                  <a:moveTo>
                    <a:pt x="0" y="10456"/>
                  </a:moveTo>
                  <a:lnTo>
                    <a:pt x="13033" y="0"/>
                  </a:lnTo>
                  <a:lnTo>
                    <a:pt x="21300" y="0"/>
                  </a:lnTo>
                  <a:lnTo>
                    <a:pt x="8000" y="10456"/>
                  </a:lnTo>
                  <a:lnTo>
                    <a:pt x="0" y="1045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Блок-схема: данные 16"/>
            <p:cNvSpPr/>
            <p:nvPr/>
          </p:nvSpPr>
          <p:spPr>
            <a:xfrm>
              <a:off x="4564567" y="2608690"/>
              <a:ext cx="1140100" cy="1857781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21300"/>
                <a:gd name="connsiteY0" fmla="*/ 10456 h 10456"/>
                <a:gd name="connsiteX1" fmla="*/ 2000 w 21300"/>
                <a:gd name="connsiteY1" fmla="*/ 456 h 10456"/>
                <a:gd name="connsiteX2" fmla="*/ 21300 w 21300"/>
                <a:gd name="connsiteY2" fmla="*/ 0 h 10456"/>
                <a:gd name="connsiteX3" fmla="*/ 8000 w 21300"/>
                <a:gd name="connsiteY3" fmla="*/ 10456 h 10456"/>
                <a:gd name="connsiteX4" fmla="*/ 0 w 21300"/>
                <a:gd name="connsiteY4" fmla="*/ 10456 h 10456"/>
                <a:gd name="connsiteX0" fmla="*/ 0 w 21300"/>
                <a:gd name="connsiteY0" fmla="*/ 10456 h 10456"/>
                <a:gd name="connsiteX1" fmla="*/ 13033 w 21300"/>
                <a:gd name="connsiteY1" fmla="*/ 0 h 10456"/>
                <a:gd name="connsiteX2" fmla="*/ 21300 w 21300"/>
                <a:gd name="connsiteY2" fmla="*/ 0 h 10456"/>
                <a:gd name="connsiteX3" fmla="*/ 8000 w 21300"/>
                <a:gd name="connsiteY3" fmla="*/ 10456 h 10456"/>
                <a:gd name="connsiteX4" fmla="*/ 0 w 21300"/>
                <a:gd name="connsiteY4" fmla="*/ 10456 h 10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300" h="10456">
                  <a:moveTo>
                    <a:pt x="0" y="10456"/>
                  </a:moveTo>
                  <a:lnTo>
                    <a:pt x="13033" y="0"/>
                  </a:lnTo>
                  <a:lnTo>
                    <a:pt x="21300" y="0"/>
                  </a:lnTo>
                  <a:lnTo>
                    <a:pt x="8000" y="10456"/>
                  </a:lnTo>
                  <a:lnTo>
                    <a:pt x="0" y="10456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Блок-схема: данные 16"/>
            <p:cNvSpPr/>
            <p:nvPr/>
          </p:nvSpPr>
          <p:spPr>
            <a:xfrm>
              <a:off x="4903109" y="2868623"/>
              <a:ext cx="1140100" cy="1857781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21300"/>
                <a:gd name="connsiteY0" fmla="*/ 10456 h 10456"/>
                <a:gd name="connsiteX1" fmla="*/ 2000 w 21300"/>
                <a:gd name="connsiteY1" fmla="*/ 456 h 10456"/>
                <a:gd name="connsiteX2" fmla="*/ 21300 w 21300"/>
                <a:gd name="connsiteY2" fmla="*/ 0 h 10456"/>
                <a:gd name="connsiteX3" fmla="*/ 8000 w 21300"/>
                <a:gd name="connsiteY3" fmla="*/ 10456 h 10456"/>
                <a:gd name="connsiteX4" fmla="*/ 0 w 21300"/>
                <a:gd name="connsiteY4" fmla="*/ 10456 h 10456"/>
                <a:gd name="connsiteX0" fmla="*/ 0 w 21300"/>
                <a:gd name="connsiteY0" fmla="*/ 10456 h 10456"/>
                <a:gd name="connsiteX1" fmla="*/ 13033 w 21300"/>
                <a:gd name="connsiteY1" fmla="*/ 0 h 10456"/>
                <a:gd name="connsiteX2" fmla="*/ 21300 w 21300"/>
                <a:gd name="connsiteY2" fmla="*/ 0 h 10456"/>
                <a:gd name="connsiteX3" fmla="*/ 8000 w 21300"/>
                <a:gd name="connsiteY3" fmla="*/ 10456 h 10456"/>
                <a:gd name="connsiteX4" fmla="*/ 0 w 21300"/>
                <a:gd name="connsiteY4" fmla="*/ 10456 h 10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300" h="10456">
                  <a:moveTo>
                    <a:pt x="0" y="10456"/>
                  </a:moveTo>
                  <a:lnTo>
                    <a:pt x="13033" y="0"/>
                  </a:lnTo>
                  <a:lnTo>
                    <a:pt x="21300" y="0"/>
                  </a:lnTo>
                  <a:lnTo>
                    <a:pt x="8000" y="10456"/>
                  </a:lnTo>
                  <a:lnTo>
                    <a:pt x="0" y="1045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-50000"/>
                    </a14:imgEffect>
                    <a14:imgEffect>
                      <a14:colorTemperature colorTemp="47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44" y="5441814"/>
            <a:ext cx="599966" cy="438317"/>
          </a:xfrm>
          <a:prstGeom prst="rect">
            <a:avLst/>
          </a:prstGeom>
        </p:spPr>
      </p:pic>
      <p:sp>
        <p:nvSpPr>
          <p:cNvPr id="23" name="Нижний колонтитул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"ИСТОРИЯ РОССИЙСКОГО ПРЕДПРИНИМАТЕЛЬСТВА"</a:t>
            </a:r>
            <a:endParaRPr lang="ru-RU" dirty="0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80" y="3046988"/>
            <a:ext cx="1098933" cy="618149"/>
          </a:xfrm>
          <a:prstGeom prst="rect">
            <a:avLst/>
          </a:prstGeom>
        </p:spPr>
      </p:pic>
      <p:pic>
        <p:nvPicPr>
          <p:cNvPr id="27" name="Рисунок 26" descr="C:\Users\vinogradova\Desktop\IMG_3574.jpg"/>
          <p:cNvPicPr/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-219"/>
          <a:stretch/>
        </p:blipFill>
        <p:spPr bwMode="auto">
          <a:xfrm>
            <a:off x="458217" y="991690"/>
            <a:ext cx="726088" cy="8996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3844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МИССИЯ И ЦЕЛЬ ПРОЕКТА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"ИСТОРИЯ РОССИЙСКОГО ПРЕДПРИНИМАТЕЛЬСТВА"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9ACDD-8A75-42BB-A0AA-336CF67A68D0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13" name="Подзаголовок 12"/>
          <p:cNvSpPr>
            <a:spLocks noGrp="1"/>
          </p:cNvSpPr>
          <p:nvPr>
            <p:ph type="subTitle" idx="13"/>
          </p:nvPr>
        </p:nvSpPr>
        <p:spPr>
          <a:xfrm>
            <a:off x="1117180" y="1141119"/>
            <a:ext cx="7671640" cy="408188"/>
          </a:xfrm>
        </p:spPr>
        <p:txBody>
          <a:bodyPr/>
          <a:lstStyle/>
          <a:p>
            <a:r>
              <a:rPr lang="ru-RU" sz="1600" dirty="0" smtClean="0"/>
              <a:t>ВОЗРОДИТЬ СОЗИДАТЕЛЬНУЮ РОЛЬ РОССИЙСКОГО ПРЕДПРИНИМАТЕЛЬСТВА</a:t>
            </a:r>
          </a:p>
          <a:p>
            <a:r>
              <a:rPr lang="ru-RU" sz="1600" dirty="0" smtClean="0"/>
              <a:t> В СТАНОВЛЕНИИ РОССИИ</a:t>
            </a:r>
            <a:endParaRPr lang="ru-RU" sz="1600" dirty="0"/>
          </a:p>
        </p:txBody>
      </p:sp>
      <p:grpSp>
        <p:nvGrpSpPr>
          <p:cNvPr id="14" name="Группа 13"/>
          <p:cNvGrpSpPr/>
          <p:nvPr/>
        </p:nvGrpSpPr>
        <p:grpSpPr>
          <a:xfrm>
            <a:off x="3307080" y="2052226"/>
            <a:ext cx="3291840" cy="2583180"/>
            <a:chOff x="3307080" y="1919484"/>
            <a:chExt cx="3291840" cy="2583180"/>
          </a:xfrm>
        </p:grpSpPr>
        <p:sp>
          <p:nvSpPr>
            <p:cNvPr id="7" name="Прямоугольник с двумя скругленными соседними углами 6"/>
            <p:cNvSpPr/>
            <p:nvPr/>
          </p:nvSpPr>
          <p:spPr>
            <a:xfrm>
              <a:off x="3484187" y="1919484"/>
              <a:ext cx="2937626" cy="2583180"/>
            </a:xfrm>
            <a:prstGeom prst="round2SameRect">
              <a:avLst>
                <a:gd name="adj1" fmla="val 0"/>
                <a:gd name="adj2" fmla="val 18366"/>
              </a:avLst>
            </a:prstGeom>
            <a:noFill/>
            <a:ln w="28575" cmpd="thinThick">
              <a:solidFill>
                <a:srgbClr val="4D00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7080" y="2245748"/>
              <a:ext cx="3291840" cy="1851660"/>
            </a:xfrm>
            <a:prstGeom prst="rect">
              <a:avLst/>
            </a:prstGeom>
          </p:spPr>
        </p:pic>
      </p:grpSp>
      <p:sp>
        <p:nvSpPr>
          <p:cNvPr id="9" name="Скругленный прямоугольник 8"/>
          <p:cNvSpPr/>
          <p:nvPr/>
        </p:nvSpPr>
        <p:spPr>
          <a:xfrm>
            <a:off x="946707" y="4847320"/>
            <a:ext cx="8014414" cy="1548675"/>
          </a:xfrm>
          <a:prstGeom prst="roundRect">
            <a:avLst>
              <a:gd name="adj" fmla="val 10907"/>
            </a:avLst>
          </a:prstGeom>
          <a:pattFill prst="trellis">
            <a:fgClr>
              <a:srgbClr val="4D0019"/>
            </a:fgClr>
            <a:bgClr>
              <a:schemeClr val="accent1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Через обращение 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к культурно-историческому 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наследию, к опыту прошлого – наш шанс во имя будущего – восстановить историческую память 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и 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справедливость 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относительно вклада 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отечественного 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предпринимательства 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в развитие 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государства 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Российского </a:t>
            </a:r>
            <a:endParaRPr lang="ru-RU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600747" y="2191973"/>
            <a:ext cx="2992468" cy="2583180"/>
          </a:xfrm>
          <a:prstGeom prst="roundRect">
            <a:avLst>
              <a:gd name="adj" fmla="val 5458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4D0019"/>
                </a:solidFill>
              </a:rPr>
              <a:t>Сформировать новые тренды позитивного отношения к бизнесу и людям-предпринимателям, меценатам, благотворителям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14612" y="2191973"/>
            <a:ext cx="2992468" cy="2583180"/>
          </a:xfrm>
          <a:prstGeom prst="roundRect">
            <a:avLst>
              <a:gd name="adj" fmla="val 5458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4D0019"/>
                </a:solidFill>
              </a:rPr>
              <a:t>Осуществить изменение отношения общества и власти к современным предпринимателям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308545" y="4206659"/>
            <a:ext cx="129073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www.historybiz.ru</a:t>
            </a:r>
            <a:endParaRPr lang="ru-RU" sz="11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51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ПРОЕКТА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"ИСТОРИЯ РОССИЙСКОГО ПРЕДПРИНИМАТЕЛЬСТВА"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9ACDD-8A75-42BB-A0AA-336CF67A68D0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40081" y="1204078"/>
            <a:ext cx="8625840" cy="61451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CFAD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4000" rtlCol="0" anchor="ctr"/>
          <a:lstStyle/>
          <a:p>
            <a:r>
              <a:rPr lang="ru-RU" sz="1600" dirty="0" smtClean="0">
                <a:solidFill>
                  <a:srgbClr val="4D0019"/>
                </a:solidFill>
              </a:rPr>
              <a:t>Сохранять </a:t>
            </a:r>
            <a:r>
              <a:rPr lang="ru-RU" sz="1600" b="1" dirty="0" smtClean="0">
                <a:solidFill>
                  <a:srgbClr val="4D0019"/>
                </a:solidFill>
              </a:rPr>
              <a:t>историческую память </a:t>
            </a:r>
            <a:r>
              <a:rPr lang="ru-RU" sz="1600" dirty="0">
                <a:solidFill>
                  <a:srgbClr val="4D0019"/>
                </a:solidFill>
              </a:rPr>
              <a:t>о российских и русских предпринимателях, </a:t>
            </a:r>
            <a:r>
              <a:rPr lang="ru-RU" sz="1600" dirty="0" smtClean="0">
                <a:solidFill>
                  <a:srgbClr val="4D0019"/>
                </a:solidFill>
              </a:rPr>
              <a:t/>
            </a:r>
            <a:br>
              <a:rPr lang="ru-RU" sz="1600" dirty="0" smtClean="0">
                <a:solidFill>
                  <a:srgbClr val="4D0019"/>
                </a:solidFill>
              </a:rPr>
            </a:br>
            <a:r>
              <a:rPr lang="ru-RU" sz="1600" dirty="0" smtClean="0">
                <a:solidFill>
                  <a:srgbClr val="4D0019"/>
                </a:solidFill>
              </a:rPr>
              <a:t>которые </a:t>
            </a:r>
            <a:r>
              <a:rPr lang="ru-RU" sz="1600" dirty="0">
                <a:solidFill>
                  <a:srgbClr val="4D0019"/>
                </a:solidFill>
              </a:rPr>
              <a:t>внесли большой личностный вклад </a:t>
            </a:r>
            <a:r>
              <a:rPr lang="ru-RU" sz="1600" dirty="0" smtClean="0">
                <a:solidFill>
                  <a:srgbClr val="4D0019"/>
                </a:solidFill>
              </a:rPr>
              <a:t>в  </a:t>
            </a:r>
            <a:r>
              <a:rPr lang="ru-RU" sz="1600" dirty="0">
                <a:solidFill>
                  <a:srgbClr val="4D0019"/>
                </a:solidFill>
              </a:rPr>
              <a:t>развитие государства российского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40081" y="2026664"/>
            <a:ext cx="8625840" cy="61451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CFAD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4000" rtlCol="0" anchor="ctr"/>
          <a:lstStyle/>
          <a:p>
            <a:r>
              <a:rPr lang="ru-RU" sz="1600" dirty="0" smtClean="0">
                <a:solidFill>
                  <a:srgbClr val="4D0019"/>
                </a:solidFill>
              </a:rPr>
              <a:t>Содействовать </a:t>
            </a:r>
            <a:r>
              <a:rPr lang="ru-RU" sz="1600" dirty="0">
                <a:solidFill>
                  <a:srgbClr val="4D0019"/>
                </a:solidFill>
              </a:rPr>
              <a:t>процессу объективного отражения </a:t>
            </a:r>
            <a:r>
              <a:rPr lang="ru-RU" sz="1600" b="1" dirty="0">
                <a:solidFill>
                  <a:srgbClr val="4D0019"/>
                </a:solidFill>
              </a:rPr>
              <a:t>роли предпринимательства </a:t>
            </a:r>
            <a:r>
              <a:rPr lang="ru-RU" sz="1600" dirty="0">
                <a:solidFill>
                  <a:srgbClr val="4D0019"/>
                </a:solidFill>
              </a:rPr>
              <a:t>в истории </a:t>
            </a:r>
            <a:r>
              <a:rPr lang="ru-RU" sz="1600" dirty="0" smtClean="0">
                <a:solidFill>
                  <a:srgbClr val="4D0019"/>
                </a:solidFill>
              </a:rPr>
              <a:t>российского государства</a:t>
            </a:r>
            <a:endParaRPr lang="ru-RU" sz="1600" dirty="0">
              <a:solidFill>
                <a:srgbClr val="4D0019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40081" y="2849250"/>
            <a:ext cx="8625840" cy="61451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CFAD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4000" rtlCol="0" anchor="ctr"/>
          <a:lstStyle/>
          <a:p>
            <a:r>
              <a:rPr lang="ru-RU" sz="1600" dirty="0" smtClean="0">
                <a:solidFill>
                  <a:srgbClr val="4D0019"/>
                </a:solidFill>
              </a:rPr>
              <a:t>Содействовать популяризации </a:t>
            </a:r>
            <a:r>
              <a:rPr lang="ru-RU" sz="1600" b="1" dirty="0">
                <a:solidFill>
                  <a:srgbClr val="4D0019"/>
                </a:solidFill>
              </a:rPr>
              <a:t>результатов деятельности </a:t>
            </a:r>
            <a:r>
              <a:rPr lang="ru-RU" sz="1600" dirty="0">
                <a:solidFill>
                  <a:srgbClr val="4D0019"/>
                </a:solidFill>
              </a:rPr>
              <a:t>отечественных предпринимателей </a:t>
            </a:r>
            <a:r>
              <a:rPr lang="ru-RU" sz="1600" dirty="0" smtClean="0">
                <a:solidFill>
                  <a:srgbClr val="4D0019"/>
                </a:solidFill>
              </a:rPr>
              <a:t>(</a:t>
            </a:r>
            <a:r>
              <a:rPr lang="ru-RU" sz="1600" dirty="0">
                <a:solidFill>
                  <a:srgbClr val="4D0019"/>
                </a:solidFill>
              </a:rPr>
              <a:t>как прошлых времен, так и современных)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40081" y="3671836"/>
            <a:ext cx="8625840" cy="61451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CFAD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4000" rtlCol="0" anchor="ctr"/>
          <a:lstStyle/>
          <a:p>
            <a:r>
              <a:rPr lang="ru-RU" sz="1600" dirty="0">
                <a:solidFill>
                  <a:srgbClr val="4D0019"/>
                </a:solidFill>
              </a:rPr>
              <a:t>Содействовать широкому  </a:t>
            </a:r>
            <a:r>
              <a:rPr lang="ru-RU" sz="1600" b="1" dirty="0">
                <a:solidFill>
                  <a:srgbClr val="4D0019"/>
                </a:solidFill>
              </a:rPr>
              <a:t>вовлечению общественности </a:t>
            </a:r>
            <a:r>
              <a:rPr lang="ru-RU" sz="1600" dirty="0">
                <a:solidFill>
                  <a:srgbClr val="4D0019"/>
                </a:solidFill>
              </a:rPr>
              <a:t>в </a:t>
            </a:r>
            <a:r>
              <a:rPr lang="ru-RU" sz="1600" dirty="0" smtClean="0">
                <a:solidFill>
                  <a:srgbClr val="4D0019"/>
                </a:solidFill>
              </a:rPr>
              <a:t>составление </a:t>
            </a:r>
            <a:r>
              <a:rPr lang="en-US" sz="1600" dirty="0" smtClean="0">
                <a:solidFill>
                  <a:srgbClr val="4D0019"/>
                </a:solidFill>
              </a:rPr>
              <a:t/>
            </a:r>
            <a:br>
              <a:rPr lang="en-US" sz="1600" dirty="0" smtClean="0">
                <a:solidFill>
                  <a:srgbClr val="4D0019"/>
                </a:solidFill>
              </a:rPr>
            </a:br>
            <a:r>
              <a:rPr lang="ru-RU" sz="1600" dirty="0" smtClean="0">
                <a:solidFill>
                  <a:srgbClr val="4D0019"/>
                </a:solidFill>
              </a:rPr>
              <a:t>«новой </a:t>
            </a:r>
            <a:r>
              <a:rPr lang="ru-RU" sz="1600" dirty="0">
                <a:solidFill>
                  <a:srgbClr val="4D0019"/>
                </a:solidFill>
              </a:rPr>
              <a:t>летописи» российского предпринимательства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40081" y="4494422"/>
            <a:ext cx="8625840" cy="61451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CFAD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4000" rtlCol="0" anchor="ctr"/>
          <a:lstStyle/>
          <a:p>
            <a:r>
              <a:rPr lang="ru-RU" sz="1600" dirty="0">
                <a:solidFill>
                  <a:srgbClr val="4D0019"/>
                </a:solidFill>
              </a:rPr>
              <a:t>Содействовать формированию </a:t>
            </a:r>
            <a:r>
              <a:rPr lang="ru-RU" sz="1600" b="1" dirty="0">
                <a:solidFill>
                  <a:srgbClr val="4D0019"/>
                </a:solidFill>
              </a:rPr>
              <a:t>положительного образа </a:t>
            </a:r>
            <a:r>
              <a:rPr lang="ru-RU" sz="1600" dirty="0">
                <a:solidFill>
                  <a:srgbClr val="4D0019"/>
                </a:solidFill>
              </a:rPr>
              <a:t>предпринимателя и </a:t>
            </a:r>
            <a:r>
              <a:rPr lang="ru-RU" sz="1600" dirty="0" smtClean="0">
                <a:solidFill>
                  <a:srgbClr val="4D0019"/>
                </a:solidFill>
              </a:rPr>
              <a:t/>
            </a:r>
            <a:br>
              <a:rPr lang="ru-RU" sz="1600" dirty="0" smtClean="0">
                <a:solidFill>
                  <a:srgbClr val="4D0019"/>
                </a:solidFill>
              </a:rPr>
            </a:br>
            <a:r>
              <a:rPr lang="ru-RU" sz="1600" dirty="0" smtClean="0">
                <a:solidFill>
                  <a:srgbClr val="4D0019"/>
                </a:solidFill>
              </a:rPr>
              <a:t>популяризации </a:t>
            </a:r>
            <a:r>
              <a:rPr lang="ru-RU" sz="1600" dirty="0">
                <a:solidFill>
                  <a:srgbClr val="4D0019"/>
                </a:solidFill>
              </a:rPr>
              <a:t>профессии предпринимателя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40081" y="5317008"/>
            <a:ext cx="8625840" cy="61451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CFAD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4000" rtlCol="0" anchor="ctr"/>
          <a:lstStyle/>
          <a:p>
            <a:r>
              <a:rPr lang="ru-RU" sz="1600" dirty="0" smtClean="0">
                <a:solidFill>
                  <a:srgbClr val="4D0019"/>
                </a:solidFill>
              </a:rPr>
              <a:t>Способствовать формированию </a:t>
            </a:r>
            <a:r>
              <a:rPr lang="ru-RU" sz="1600" b="1" dirty="0">
                <a:solidFill>
                  <a:srgbClr val="4D0019"/>
                </a:solidFill>
              </a:rPr>
              <a:t>патриотического отношения </a:t>
            </a:r>
            <a:r>
              <a:rPr lang="ru-RU" sz="1600" dirty="0">
                <a:solidFill>
                  <a:srgbClr val="4D0019"/>
                </a:solidFill>
              </a:rPr>
              <a:t>к </a:t>
            </a:r>
            <a:r>
              <a:rPr lang="ru-RU" sz="1600" dirty="0" smtClean="0">
                <a:solidFill>
                  <a:srgbClr val="4D0019"/>
                </a:solidFill>
              </a:rPr>
              <a:t>Родине у </a:t>
            </a:r>
            <a:r>
              <a:rPr lang="ru-RU" sz="1600" dirty="0">
                <a:solidFill>
                  <a:srgbClr val="4D0019"/>
                </a:solidFill>
              </a:rPr>
              <a:t>подрастающего поколения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60" y="1139375"/>
            <a:ext cx="681381" cy="80701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16461" y="1139375"/>
            <a:ext cx="681381" cy="80701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60" y="1961500"/>
            <a:ext cx="681381" cy="80701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16461" y="1961500"/>
            <a:ext cx="681381" cy="80701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60" y="2785866"/>
            <a:ext cx="681381" cy="80701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16461" y="2785866"/>
            <a:ext cx="681381" cy="80701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60" y="3602675"/>
            <a:ext cx="681381" cy="80701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16461" y="3602675"/>
            <a:ext cx="681381" cy="80701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60" y="4429127"/>
            <a:ext cx="681381" cy="80701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16461" y="4429127"/>
            <a:ext cx="681381" cy="80701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60" y="5251219"/>
            <a:ext cx="681381" cy="80701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16461" y="5251219"/>
            <a:ext cx="681381" cy="807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74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Пятиугольник 145"/>
          <p:cNvSpPr/>
          <p:nvPr/>
        </p:nvSpPr>
        <p:spPr>
          <a:xfrm rot="5400000">
            <a:off x="4953001" y="3411778"/>
            <a:ext cx="714025" cy="484632"/>
          </a:xfrm>
          <a:prstGeom prst="homePlat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3" name="Прямая соединительная линия 142"/>
          <p:cNvCxnSpPr/>
          <p:nvPr/>
        </p:nvCxnSpPr>
        <p:spPr>
          <a:xfrm>
            <a:off x="959742" y="5594512"/>
            <a:ext cx="8456311" cy="0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Пятиугольник 140"/>
          <p:cNvSpPr/>
          <p:nvPr/>
        </p:nvSpPr>
        <p:spPr>
          <a:xfrm>
            <a:off x="479238" y="3015555"/>
            <a:ext cx="333266" cy="484632"/>
          </a:xfrm>
          <a:prstGeom prst="homePlat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2" name="Пятиугольник 141"/>
          <p:cNvSpPr/>
          <p:nvPr/>
        </p:nvSpPr>
        <p:spPr>
          <a:xfrm>
            <a:off x="479238" y="4643167"/>
            <a:ext cx="333266" cy="484632"/>
          </a:xfrm>
          <a:prstGeom prst="homePlat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0" name="Пятиугольник 139"/>
          <p:cNvSpPr/>
          <p:nvPr/>
        </p:nvSpPr>
        <p:spPr>
          <a:xfrm>
            <a:off x="479238" y="1402945"/>
            <a:ext cx="333266" cy="484632"/>
          </a:xfrm>
          <a:prstGeom prst="homePlat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1" name="Пятиугольник 130"/>
          <p:cNvSpPr/>
          <p:nvPr/>
        </p:nvSpPr>
        <p:spPr>
          <a:xfrm rot="16200000">
            <a:off x="5924464" y="5426123"/>
            <a:ext cx="162964" cy="484632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2" name="Пятиугольник 131"/>
          <p:cNvSpPr/>
          <p:nvPr/>
        </p:nvSpPr>
        <p:spPr>
          <a:xfrm rot="16200000">
            <a:off x="4545306" y="5426123"/>
            <a:ext cx="162964" cy="484632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3" name="Пятиугольник 132"/>
          <p:cNvSpPr/>
          <p:nvPr/>
        </p:nvSpPr>
        <p:spPr>
          <a:xfrm rot="16200000">
            <a:off x="3026345" y="5426123"/>
            <a:ext cx="162964" cy="484632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4" name="Пятиугольник 133"/>
          <p:cNvSpPr/>
          <p:nvPr/>
        </p:nvSpPr>
        <p:spPr>
          <a:xfrm rot="16200000">
            <a:off x="1646204" y="5426123"/>
            <a:ext cx="162964" cy="484632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5" name="Пятиугольник 134"/>
          <p:cNvSpPr/>
          <p:nvPr/>
        </p:nvSpPr>
        <p:spPr>
          <a:xfrm rot="16200000">
            <a:off x="8812646" y="5426123"/>
            <a:ext cx="162964" cy="484632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6" name="Пятиугольник 135"/>
          <p:cNvSpPr/>
          <p:nvPr/>
        </p:nvSpPr>
        <p:spPr>
          <a:xfrm rot="16200000">
            <a:off x="7432505" y="5426123"/>
            <a:ext cx="162964" cy="484632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" name="Пятиугольник 104"/>
          <p:cNvSpPr/>
          <p:nvPr/>
        </p:nvSpPr>
        <p:spPr>
          <a:xfrm>
            <a:off x="6075961" y="2972193"/>
            <a:ext cx="714025" cy="484632"/>
          </a:xfrm>
          <a:prstGeom prst="homePlat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Пятиугольник 105"/>
          <p:cNvSpPr/>
          <p:nvPr/>
        </p:nvSpPr>
        <p:spPr>
          <a:xfrm flipH="1">
            <a:off x="3848642" y="2972193"/>
            <a:ext cx="714025" cy="484632"/>
          </a:xfrm>
          <a:prstGeom prst="homePlat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Двойная стрелка влево/вправо 19"/>
          <p:cNvSpPr/>
          <p:nvPr/>
        </p:nvSpPr>
        <p:spPr>
          <a:xfrm>
            <a:off x="4104609" y="1492240"/>
            <a:ext cx="2288004" cy="281710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chemeClr val="accent5"/>
                </a:solidFill>
              </a:rPr>
              <a:t>СОГЛАШЕНИЕ О СОТРУДНИЧЕСТВЕ</a:t>
            </a:r>
            <a:endParaRPr lang="ru-RU" sz="800" dirty="0">
              <a:solidFill>
                <a:schemeClr val="accent5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392613" y="1379338"/>
            <a:ext cx="1670103" cy="51631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4D00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434507" y="1379338"/>
            <a:ext cx="1670103" cy="51631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4D00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ОРГАНИЗАЦИОННАЯ СТРУКТУРА ПРОЕКТА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"ИСТОРИЯ РОССИЙСКОГО ПРЕДПРИНИМАТЕЛЬСТВА"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9ACDD-8A75-42BB-A0AA-336CF67A68D0}" type="slidenum">
              <a:rPr lang="ru-RU" smtClean="0"/>
              <a:pPr/>
              <a:t>5</a:t>
            </a:fld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929514" y="952185"/>
            <a:ext cx="0" cy="5539299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959742" y="2350234"/>
            <a:ext cx="8456311" cy="0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753" y="1492240"/>
            <a:ext cx="1471613" cy="29051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138" y="1419302"/>
            <a:ext cx="1233054" cy="436390"/>
          </a:xfrm>
          <a:prstGeom prst="rect">
            <a:avLst/>
          </a:prstGeom>
        </p:spPr>
      </p:pic>
      <p:sp>
        <p:nvSpPr>
          <p:cNvPr id="17" name="Скругленный прямоугольник 16"/>
          <p:cNvSpPr/>
          <p:nvPr/>
        </p:nvSpPr>
        <p:spPr>
          <a:xfrm>
            <a:off x="3707237" y="995990"/>
            <a:ext cx="3082750" cy="33554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4D0019"/>
                </a:solidFill>
              </a:rPr>
              <a:t>ПОПЕЧИТЕЛЬСКИЙ СОВЕТ</a:t>
            </a:r>
            <a:endParaRPr lang="ru-RU" sz="1400" b="1" dirty="0">
              <a:solidFill>
                <a:srgbClr val="4D0019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534731" y="1953490"/>
            <a:ext cx="1427762" cy="29068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rgbClr val="4D0019"/>
                </a:solidFill>
              </a:rPr>
              <a:t>КОМИССИЯ</a:t>
            </a:r>
            <a:endParaRPr lang="ru-RU" sz="1100" b="1" dirty="0">
              <a:solidFill>
                <a:srgbClr val="4D0019"/>
              </a:solidFill>
            </a:endParaRPr>
          </a:p>
        </p:txBody>
      </p:sp>
      <p:sp>
        <p:nvSpPr>
          <p:cNvPr id="21" name="Стрелка вниз 20"/>
          <p:cNvSpPr/>
          <p:nvPr/>
        </p:nvSpPr>
        <p:spPr>
          <a:xfrm>
            <a:off x="5077497" y="1756743"/>
            <a:ext cx="342228" cy="196746"/>
          </a:xfrm>
          <a:prstGeom prst="downArrow">
            <a:avLst>
              <a:gd name="adj1" fmla="val 50000"/>
              <a:gd name="adj2" fmla="val 78195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75" name="Группа 74"/>
          <p:cNvGrpSpPr/>
          <p:nvPr/>
        </p:nvGrpSpPr>
        <p:grpSpPr>
          <a:xfrm>
            <a:off x="1194009" y="2471940"/>
            <a:ext cx="2448477" cy="1485321"/>
            <a:chOff x="1194009" y="2471940"/>
            <a:chExt cx="2448477" cy="1485321"/>
          </a:xfrm>
        </p:grpSpPr>
        <p:sp>
          <p:nvSpPr>
            <p:cNvPr id="76" name="Прямоугольник с двумя скругленными соседними углами 75"/>
            <p:cNvSpPr/>
            <p:nvPr/>
          </p:nvSpPr>
          <p:spPr>
            <a:xfrm>
              <a:off x="1194009" y="2818770"/>
              <a:ext cx="2448477" cy="55922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36000" rtlCol="0" anchor="ctr"/>
            <a:lstStyle/>
            <a:p>
              <a:pPr marL="90488" indent="-90488">
                <a:buFont typeface="Arial" panose="020B0604020202020204" pitchFamily="34" charset="0"/>
                <a:buChar char="•"/>
              </a:pPr>
              <a:r>
                <a:rPr lang="ru-RU" sz="800" dirty="0" smtClean="0">
                  <a:solidFill>
                    <a:schemeClr val="accent6">
                      <a:lumMod val="75000"/>
                    </a:schemeClr>
                  </a:solidFill>
                </a:rPr>
                <a:t>Оргкомитет </a:t>
              </a:r>
            </a:p>
            <a:p>
              <a:pPr marL="90488" indent="-90488">
                <a:buFont typeface="Arial" panose="020B0604020202020204" pitchFamily="34" charset="0"/>
                <a:buChar char="•"/>
              </a:pPr>
              <a:r>
                <a:rPr lang="ru-RU" sz="800" dirty="0" smtClean="0">
                  <a:solidFill>
                    <a:schemeClr val="accent6">
                      <a:lumMod val="75000"/>
                    </a:schemeClr>
                  </a:solidFill>
                </a:rPr>
                <a:t>Конкурсная комиссия</a:t>
              </a:r>
            </a:p>
            <a:p>
              <a:pPr marL="90488" indent="-90488">
                <a:buFont typeface="Arial" panose="020B0604020202020204" pitchFamily="34" charset="0"/>
                <a:buChar char="•"/>
              </a:pPr>
              <a:r>
                <a:rPr lang="ru-RU" sz="800" dirty="0" smtClean="0">
                  <a:solidFill>
                    <a:schemeClr val="accent6">
                      <a:lumMod val="75000"/>
                    </a:schemeClr>
                  </a:solidFill>
                </a:rPr>
                <a:t>Жюри</a:t>
              </a:r>
            </a:p>
            <a:p>
              <a:pPr marL="90488" indent="-90488">
                <a:buFont typeface="Arial" panose="020B0604020202020204" pitchFamily="34" charset="0"/>
                <a:buChar char="•"/>
              </a:pPr>
              <a:r>
                <a:rPr lang="ru-RU" sz="800" dirty="0" smtClean="0">
                  <a:solidFill>
                    <a:schemeClr val="accent6">
                      <a:lumMod val="75000"/>
                    </a:schemeClr>
                  </a:solidFill>
                </a:rPr>
                <a:t>…</a:t>
              </a:r>
            </a:p>
          </p:txBody>
        </p:sp>
        <p:sp>
          <p:nvSpPr>
            <p:cNvPr id="77" name="Прямоугольник с двумя скругленными соседними углами 76"/>
            <p:cNvSpPr/>
            <p:nvPr/>
          </p:nvSpPr>
          <p:spPr>
            <a:xfrm>
              <a:off x="1194009" y="2471940"/>
              <a:ext cx="2448477" cy="346830"/>
            </a:xfrm>
            <a:prstGeom prst="round2SameRect">
              <a:avLst>
                <a:gd name="adj1" fmla="val 30390"/>
                <a:gd name="adj2" fmla="val 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72000" rtlCol="0" anchor="ctr"/>
            <a:lstStyle/>
            <a:p>
              <a:pPr algn="ctr"/>
              <a:r>
                <a:rPr lang="ru-RU" sz="800" b="1" dirty="0" smtClean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КОМИТЕТ ВСЕРОССИЙСКОЙ АКЦИИ </a:t>
              </a:r>
              <a:br>
                <a:rPr lang="ru-RU" sz="800" b="1" dirty="0" smtClean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</a:br>
              <a:r>
                <a:rPr lang="ru-RU" sz="700" b="1" dirty="0" smtClean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«100 ВЕЛИКИХ ПРЕДПРИНИМАТЕЛЕЙ </a:t>
              </a:r>
              <a:br>
                <a:rPr lang="ru-RU" sz="700" b="1" dirty="0" smtClean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</a:br>
              <a:r>
                <a:rPr lang="ru-RU" sz="700" b="1" dirty="0" smtClean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И МЕЦЕНАТОВ РОССИИ»</a:t>
              </a:r>
            </a:p>
          </p:txBody>
        </p:sp>
        <p:sp>
          <p:nvSpPr>
            <p:cNvPr id="78" name="Прямоугольник с двумя скругленными соседними углами 77"/>
            <p:cNvSpPr/>
            <p:nvPr/>
          </p:nvSpPr>
          <p:spPr>
            <a:xfrm>
              <a:off x="1194009" y="3377990"/>
              <a:ext cx="2448477" cy="579271"/>
            </a:xfrm>
            <a:prstGeom prst="round2SameRect">
              <a:avLst>
                <a:gd name="adj1" fmla="val 0"/>
                <a:gd name="adj2" fmla="val 18313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r>
                <a:rPr lang="ru-RU" sz="800" dirty="0" smtClean="0">
                  <a:solidFill>
                    <a:schemeClr val="accent6">
                      <a:lumMod val="50000"/>
                    </a:schemeClr>
                  </a:solidFill>
                </a:rPr>
                <a:t>При поддержке: </a:t>
              </a:r>
            </a:p>
            <a:p>
              <a:pPr marL="90488" indent="-90488">
                <a:buFont typeface="Arial" panose="020B0604020202020204" pitchFamily="34" charset="0"/>
                <a:buChar char="•"/>
              </a:pPr>
              <a:r>
                <a:rPr lang="ru-RU" sz="800" dirty="0" smtClean="0">
                  <a:solidFill>
                    <a:schemeClr val="accent6">
                      <a:lumMod val="50000"/>
                    </a:schemeClr>
                  </a:solidFill>
                </a:rPr>
                <a:t>Министерства культуры РФ</a:t>
              </a:r>
            </a:p>
            <a:p>
              <a:pPr marL="90488" indent="-90488">
                <a:buFont typeface="Arial" panose="020B0604020202020204" pitchFamily="34" charset="0"/>
                <a:buChar char="•"/>
              </a:pPr>
              <a:r>
                <a:rPr lang="ru-RU" sz="800" dirty="0" smtClean="0">
                  <a:solidFill>
                    <a:schemeClr val="accent6">
                      <a:lumMod val="50000"/>
                    </a:schemeClr>
                  </a:solidFill>
                </a:rPr>
                <a:t>Федерального агентства по печати</a:t>
              </a:r>
            </a:p>
            <a:p>
              <a:pPr marL="90488" indent="-90488">
                <a:buFont typeface="Arial" panose="020B0604020202020204" pitchFamily="34" charset="0"/>
                <a:buChar char="•"/>
              </a:pPr>
              <a:r>
                <a:rPr lang="ru-RU" sz="800" dirty="0" smtClean="0">
                  <a:solidFill>
                    <a:schemeClr val="accent6">
                      <a:lumMod val="50000"/>
                    </a:schemeClr>
                  </a:solidFill>
                </a:rPr>
                <a:t>Министерства по развитию Дальнего Востока</a:t>
              </a:r>
              <a:endParaRPr lang="ru-RU" sz="8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79" name="Скругленный прямоугольник 78"/>
            <p:cNvSpPr/>
            <p:nvPr/>
          </p:nvSpPr>
          <p:spPr>
            <a:xfrm>
              <a:off x="1194009" y="2471940"/>
              <a:ext cx="2448477" cy="1485321"/>
            </a:xfrm>
            <a:prstGeom prst="roundRect">
              <a:avLst>
                <a:gd name="adj" fmla="val 7208"/>
              </a:avLst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0" name="Группа 79"/>
          <p:cNvGrpSpPr/>
          <p:nvPr/>
        </p:nvGrpSpPr>
        <p:grpSpPr>
          <a:xfrm>
            <a:off x="4092129" y="2471939"/>
            <a:ext cx="2448477" cy="1288390"/>
            <a:chOff x="1194009" y="2471939"/>
            <a:chExt cx="2448477" cy="1288390"/>
          </a:xfrm>
        </p:grpSpPr>
        <p:sp>
          <p:nvSpPr>
            <p:cNvPr id="82" name="Прямоугольник с двумя скругленными соседними углами 81"/>
            <p:cNvSpPr/>
            <p:nvPr/>
          </p:nvSpPr>
          <p:spPr>
            <a:xfrm>
              <a:off x="1194009" y="2471939"/>
              <a:ext cx="2448477" cy="454579"/>
            </a:xfrm>
            <a:prstGeom prst="round2SameRect">
              <a:avLst>
                <a:gd name="adj1" fmla="val 25403"/>
                <a:gd name="adj2" fmla="val 0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72000" rtlCol="0" anchor="ctr"/>
            <a:lstStyle/>
            <a:p>
              <a:pPr algn="ctr"/>
              <a:r>
                <a:rPr lang="ru-RU" sz="1400" b="1" dirty="0" smtClean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ДИРЕКЦИЯ ПРОЕКТА</a:t>
              </a:r>
              <a:r>
                <a:rPr lang="ru-RU" sz="1000" b="1" dirty="0" smtClean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/>
              </a:r>
              <a:br>
                <a:rPr lang="ru-RU" sz="1000" b="1" dirty="0" smtClean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</a:br>
              <a:r>
                <a:rPr lang="ru-RU" sz="650" b="1" dirty="0" smtClean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«ИСТОРИЯ РОССИЙСКОГО ПРЕДПРИНИМАТЕЛЬСТВА»</a:t>
              </a:r>
            </a:p>
          </p:txBody>
        </p:sp>
        <p:sp>
          <p:nvSpPr>
            <p:cNvPr id="83" name="Прямоугольник с двумя скругленными соседними углами 82"/>
            <p:cNvSpPr/>
            <p:nvPr/>
          </p:nvSpPr>
          <p:spPr>
            <a:xfrm>
              <a:off x="1194009" y="2926518"/>
              <a:ext cx="2448477" cy="833811"/>
            </a:xfrm>
            <a:prstGeom prst="round2SameRect">
              <a:avLst>
                <a:gd name="adj1" fmla="val 0"/>
                <a:gd name="adj2" fmla="val 11715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ru-RU" sz="900" b="1" dirty="0" smtClean="0">
                  <a:solidFill>
                    <a:schemeClr val="accent6">
                      <a:lumMod val="50000"/>
                    </a:schemeClr>
                  </a:solidFill>
                </a:rPr>
                <a:t>ФОРМИРУЕТСЯ НА БАЗЕ </a:t>
              </a:r>
              <a:br>
                <a:rPr lang="ru-RU" sz="900" b="1" dirty="0" smtClean="0">
                  <a:solidFill>
                    <a:schemeClr val="accent6">
                      <a:lumMod val="50000"/>
                    </a:schemeClr>
                  </a:solidFill>
                </a:rPr>
              </a:br>
              <a:r>
                <a:rPr lang="ru-RU" sz="900" b="1" dirty="0" smtClean="0">
                  <a:solidFill>
                    <a:schemeClr val="accent6">
                      <a:lumMod val="50000"/>
                    </a:schemeClr>
                  </a:solidFill>
                </a:rPr>
                <a:t>ИСПОЛНИТЕЛЬНОГО КОМИТЕТА </a:t>
              </a:r>
              <a:br>
                <a:rPr lang="ru-RU" sz="900" b="1" dirty="0" smtClean="0">
                  <a:solidFill>
                    <a:schemeClr val="accent6">
                      <a:lumMod val="50000"/>
                    </a:schemeClr>
                  </a:solidFill>
                </a:rPr>
              </a:br>
              <a:r>
                <a:rPr lang="ru-RU" sz="900" b="1" dirty="0" smtClean="0">
                  <a:solidFill>
                    <a:schemeClr val="accent6">
                      <a:lumMod val="50000"/>
                    </a:schemeClr>
                  </a:solidFill>
                </a:rPr>
                <a:t>«ДЕЛОВОЙ РОССИИ»</a:t>
              </a:r>
            </a:p>
          </p:txBody>
        </p:sp>
        <p:sp>
          <p:nvSpPr>
            <p:cNvPr id="84" name="Скругленный прямоугольник 83"/>
            <p:cNvSpPr/>
            <p:nvPr/>
          </p:nvSpPr>
          <p:spPr>
            <a:xfrm>
              <a:off x="1194009" y="2471940"/>
              <a:ext cx="2448477" cy="1288389"/>
            </a:xfrm>
            <a:prstGeom prst="roundRect">
              <a:avLst>
                <a:gd name="adj" fmla="val 7208"/>
              </a:avLst>
            </a:prstGeom>
            <a:noFill/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0" name="Группа 89"/>
          <p:cNvGrpSpPr/>
          <p:nvPr/>
        </p:nvGrpSpPr>
        <p:grpSpPr>
          <a:xfrm>
            <a:off x="1194009" y="4043801"/>
            <a:ext cx="2448477" cy="1485321"/>
            <a:chOff x="1194009" y="2471940"/>
            <a:chExt cx="2448477" cy="1485321"/>
          </a:xfrm>
        </p:grpSpPr>
        <p:sp>
          <p:nvSpPr>
            <p:cNvPr id="91" name="Прямоугольник с двумя скругленными соседними углами 90"/>
            <p:cNvSpPr/>
            <p:nvPr/>
          </p:nvSpPr>
          <p:spPr>
            <a:xfrm>
              <a:off x="1194009" y="2818770"/>
              <a:ext cx="2448477" cy="55922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36000" rtlCol="0" anchor="ctr"/>
            <a:lstStyle/>
            <a:p>
              <a:pPr marL="90488" indent="-90488">
                <a:buFont typeface="Arial" panose="020B0604020202020204" pitchFamily="34" charset="0"/>
                <a:buChar char="•"/>
              </a:pPr>
              <a:r>
                <a:rPr lang="ru-RU" sz="800" dirty="0" smtClean="0">
                  <a:solidFill>
                    <a:schemeClr val="accent6">
                      <a:lumMod val="75000"/>
                    </a:schemeClr>
                  </a:solidFill>
                </a:rPr>
                <a:t>Оргкомитет </a:t>
              </a:r>
            </a:p>
            <a:p>
              <a:pPr marL="90488" indent="-90488">
                <a:buFont typeface="Arial" panose="020B0604020202020204" pitchFamily="34" charset="0"/>
                <a:buChar char="•"/>
              </a:pPr>
              <a:r>
                <a:rPr lang="ru-RU" sz="800" dirty="0" smtClean="0">
                  <a:solidFill>
                    <a:schemeClr val="accent6">
                      <a:lumMod val="75000"/>
                    </a:schemeClr>
                  </a:solidFill>
                </a:rPr>
                <a:t>Конкурсная комиссия</a:t>
              </a:r>
            </a:p>
            <a:p>
              <a:pPr marL="90488" indent="-90488">
                <a:buFont typeface="Arial" panose="020B0604020202020204" pitchFamily="34" charset="0"/>
                <a:buChar char="•"/>
              </a:pPr>
              <a:r>
                <a:rPr lang="ru-RU" sz="800" dirty="0" smtClean="0">
                  <a:solidFill>
                    <a:schemeClr val="accent6">
                      <a:lumMod val="75000"/>
                    </a:schemeClr>
                  </a:solidFill>
                </a:rPr>
                <a:t>Жюри</a:t>
              </a:r>
            </a:p>
            <a:p>
              <a:pPr marL="90488" indent="-90488">
                <a:buFont typeface="Arial" panose="020B0604020202020204" pitchFamily="34" charset="0"/>
                <a:buChar char="•"/>
              </a:pPr>
              <a:r>
                <a:rPr lang="ru-RU" sz="800" dirty="0" smtClean="0">
                  <a:solidFill>
                    <a:schemeClr val="accent6">
                      <a:lumMod val="75000"/>
                    </a:schemeClr>
                  </a:solidFill>
                </a:rPr>
                <a:t>…</a:t>
              </a:r>
            </a:p>
          </p:txBody>
        </p:sp>
        <p:sp>
          <p:nvSpPr>
            <p:cNvPr id="92" name="Прямоугольник с двумя скругленными соседними углами 91"/>
            <p:cNvSpPr/>
            <p:nvPr/>
          </p:nvSpPr>
          <p:spPr>
            <a:xfrm>
              <a:off x="1194009" y="2471940"/>
              <a:ext cx="2448477" cy="346830"/>
            </a:xfrm>
            <a:prstGeom prst="round2SameRect">
              <a:avLst>
                <a:gd name="adj1" fmla="val 30390"/>
                <a:gd name="adj2" fmla="val 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72000" rtlCol="0" anchor="ctr"/>
            <a:lstStyle/>
            <a:p>
              <a:pPr algn="ctr"/>
              <a:r>
                <a:rPr lang="ru-RU" sz="800" b="1" dirty="0" smtClean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КОМИТЕТ ВСЕРОССИЙСКОГО КОНКУРСА СОЧИНЕНИЙ</a:t>
              </a:r>
            </a:p>
          </p:txBody>
        </p:sp>
        <p:sp>
          <p:nvSpPr>
            <p:cNvPr id="93" name="Прямоугольник с двумя скругленными соседними углами 92"/>
            <p:cNvSpPr/>
            <p:nvPr/>
          </p:nvSpPr>
          <p:spPr>
            <a:xfrm>
              <a:off x="1194009" y="3377990"/>
              <a:ext cx="2448477" cy="579271"/>
            </a:xfrm>
            <a:prstGeom prst="round2SameRect">
              <a:avLst>
                <a:gd name="adj1" fmla="val 0"/>
                <a:gd name="adj2" fmla="val 18313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r>
                <a:rPr lang="ru-RU" sz="800" dirty="0" smtClean="0">
                  <a:solidFill>
                    <a:schemeClr val="accent6">
                      <a:lumMod val="50000"/>
                    </a:schemeClr>
                  </a:solidFill>
                </a:rPr>
                <a:t>При поддержке: </a:t>
              </a:r>
            </a:p>
            <a:p>
              <a:pPr marL="90488" indent="-90488">
                <a:buFont typeface="Arial" panose="020B0604020202020204" pitchFamily="34" charset="0"/>
                <a:buChar char="•"/>
              </a:pPr>
              <a:r>
                <a:rPr lang="ru-RU" sz="800" dirty="0" smtClean="0">
                  <a:solidFill>
                    <a:schemeClr val="accent6">
                      <a:lumMod val="50000"/>
                    </a:schemeClr>
                  </a:solidFill>
                </a:rPr>
                <a:t>Министерства образования РФ</a:t>
              </a:r>
            </a:p>
            <a:p>
              <a:pPr marL="90488" indent="-90488">
                <a:buFont typeface="Arial" panose="020B0604020202020204" pitchFamily="34" charset="0"/>
                <a:buChar char="•"/>
              </a:pPr>
              <a:r>
                <a:rPr lang="ru-RU" sz="800" dirty="0" smtClean="0">
                  <a:solidFill>
                    <a:schemeClr val="accent6">
                      <a:lumMod val="50000"/>
                    </a:schemeClr>
                  </a:solidFill>
                </a:rPr>
                <a:t>…</a:t>
              </a:r>
              <a:endParaRPr lang="ru-RU" sz="8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94" name="Скругленный прямоугольник 93"/>
            <p:cNvSpPr/>
            <p:nvPr/>
          </p:nvSpPr>
          <p:spPr>
            <a:xfrm>
              <a:off x="1194009" y="2471940"/>
              <a:ext cx="2448477" cy="1485321"/>
            </a:xfrm>
            <a:prstGeom prst="roundRect">
              <a:avLst>
                <a:gd name="adj" fmla="val 7208"/>
              </a:avLst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5" name="Группа 94"/>
          <p:cNvGrpSpPr/>
          <p:nvPr/>
        </p:nvGrpSpPr>
        <p:grpSpPr>
          <a:xfrm>
            <a:off x="4092129" y="4043801"/>
            <a:ext cx="2448477" cy="1485321"/>
            <a:chOff x="1194009" y="2471940"/>
            <a:chExt cx="2448477" cy="1485321"/>
          </a:xfrm>
        </p:grpSpPr>
        <p:sp>
          <p:nvSpPr>
            <p:cNvPr id="96" name="Прямоугольник с двумя скругленными соседними углами 95"/>
            <p:cNvSpPr/>
            <p:nvPr/>
          </p:nvSpPr>
          <p:spPr>
            <a:xfrm>
              <a:off x="1194009" y="2818770"/>
              <a:ext cx="2448477" cy="55922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36000" rtlCol="0" anchor="ctr"/>
            <a:lstStyle/>
            <a:p>
              <a:pPr marL="90488" indent="-90488">
                <a:buFont typeface="Arial" panose="020B0604020202020204" pitchFamily="34" charset="0"/>
                <a:buChar char="•"/>
              </a:pPr>
              <a:r>
                <a:rPr lang="ru-RU" sz="800" dirty="0" smtClean="0">
                  <a:solidFill>
                    <a:schemeClr val="accent6">
                      <a:lumMod val="75000"/>
                    </a:schemeClr>
                  </a:solidFill>
                </a:rPr>
                <a:t>Оргкомитет </a:t>
              </a:r>
            </a:p>
            <a:p>
              <a:pPr marL="90488" indent="-90488">
                <a:buFont typeface="Arial" panose="020B0604020202020204" pitchFamily="34" charset="0"/>
                <a:buChar char="•"/>
              </a:pPr>
              <a:r>
                <a:rPr lang="ru-RU" sz="800" dirty="0" smtClean="0">
                  <a:solidFill>
                    <a:schemeClr val="accent6">
                      <a:lumMod val="75000"/>
                    </a:schemeClr>
                  </a:solidFill>
                </a:rPr>
                <a:t>Конкурсная комиссия</a:t>
              </a:r>
            </a:p>
            <a:p>
              <a:pPr marL="90488" indent="-90488">
                <a:buFont typeface="Arial" panose="020B0604020202020204" pitchFamily="34" charset="0"/>
                <a:buChar char="•"/>
              </a:pPr>
              <a:r>
                <a:rPr lang="ru-RU" sz="800" dirty="0" smtClean="0">
                  <a:solidFill>
                    <a:schemeClr val="accent6">
                      <a:lumMod val="75000"/>
                    </a:schemeClr>
                  </a:solidFill>
                </a:rPr>
                <a:t>Жюри</a:t>
              </a:r>
            </a:p>
            <a:p>
              <a:pPr marL="90488" indent="-90488">
                <a:buFont typeface="Arial" panose="020B0604020202020204" pitchFamily="34" charset="0"/>
                <a:buChar char="•"/>
              </a:pPr>
              <a:r>
                <a:rPr lang="ru-RU" sz="800" dirty="0" smtClean="0">
                  <a:solidFill>
                    <a:schemeClr val="accent6">
                      <a:lumMod val="75000"/>
                    </a:schemeClr>
                  </a:solidFill>
                </a:rPr>
                <a:t>…</a:t>
              </a:r>
            </a:p>
          </p:txBody>
        </p:sp>
        <p:sp>
          <p:nvSpPr>
            <p:cNvPr id="97" name="Прямоугольник с двумя скругленными соседними углами 96"/>
            <p:cNvSpPr/>
            <p:nvPr/>
          </p:nvSpPr>
          <p:spPr>
            <a:xfrm>
              <a:off x="1194009" y="2471940"/>
              <a:ext cx="2448477" cy="346830"/>
            </a:xfrm>
            <a:prstGeom prst="round2SameRect">
              <a:avLst>
                <a:gd name="adj1" fmla="val 30390"/>
                <a:gd name="adj2" fmla="val 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72000" rtlCol="0" anchor="ctr"/>
            <a:lstStyle/>
            <a:p>
              <a:pPr algn="ctr"/>
              <a:r>
                <a:rPr lang="ru-RU" sz="800" b="1" dirty="0" smtClean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КОМИТЕТ ВСЕРОССИЙСКОЙ ОЛИМПИАДЫ </a:t>
              </a:r>
              <a:br>
                <a:rPr lang="ru-RU" sz="800" b="1" dirty="0" smtClean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</a:br>
              <a:r>
                <a:rPr lang="ru-RU" sz="800" b="1" dirty="0" smtClean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ДЛЯ СТУДЕНТОВ И ШКОЛЬНИКОВ</a:t>
              </a:r>
            </a:p>
          </p:txBody>
        </p:sp>
        <p:sp>
          <p:nvSpPr>
            <p:cNvPr id="98" name="Прямоугольник с двумя скругленными соседними углами 97"/>
            <p:cNvSpPr/>
            <p:nvPr/>
          </p:nvSpPr>
          <p:spPr>
            <a:xfrm>
              <a:off x="1194009" y="3377990"/>
              <a:ext cx="2448477" cy="579271"/>
            </a:xfrm>
            <a:prstGeom prst="round2SameRect">
              <a:avLst>
                <a:gd name="adj1" fmla="val 0"/>
                <a:gd name="adj2" fmla="val 18313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r>
                <a:rPr lang="ru-RU" sz="800" dirty="0" smtClean="0">
                  <a:solidFill>
                    <a:schemeClr val="accent6">
                      <a:lumMod val="50000"/>
                    </a:schemeClr>
                  </a:solidFill>
                </a:rPr>
                <a:t>При поддержке: </a:t>
              </a:r>
            </a:p>
            <a:p>
              <a:pPr marL="90488" indent="-90488">
                <a:buFont typeface="Arial" panose="020B0604020202020204" pitchFamily="34" charset="0"/>
                <a:buChar char="•"/>
              </a:pPr>
              <a:r>
                <a:rPr lang="ru-RU" sz="800" dirty="0" smtClean="0">
                  <a:solidFill>
                    <a:schemeClr val="accent6">
                      <a:lumMod val="50000"/>
                    </a:schemeClr>
                  </a:solidFill>
                </a:rPr>
                <a:t>Министерства образования РФ</a:t>
              </a:r>
            </a:p>
            <a:p>
              <a:pPr marL="90488" indent="-90488">
                <a:buFont typeface="Arial" panose="020B0604020202020204" pitchFamily="34" charset="0"/>
                <a:buChar char="•"/>
              </a:pPr>
              <a:r>
                <a:rPr lang="ru-RU" sz="800" dirty="0" smtClean="0">
                  <a:solidFill>
                    <a:schemeClr val="accent6">
                      <a:lumMod val="50000"/>
                    </a:schemeClr>
                  </a:solidFill>
                </a:rPr>
                <a:t>…</a:t>
              </a:r>
            </a:p>
          </p:txBody>
        </p:sp>
        <p:sp>
          <p:nvSpPr>
            <p:cNvPr id="99" name="Скругленный прямоугольник 98"/>
            <p:cNvSpPr/>
            <p:nvPr/>
          </p:nvSpPr>
          <p:spPr>
            <a:xfrm>
              <a:off x="1194009" y="2471940"/>
              <a:ext cx="2448477" cy="1485321"/>
            </a:xfrm>
            <a:prstGeom prst="roundRect">
              <a:avLst>
                <a:gd name="adj" fmla="val 7208"/>
              </a:avLst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1" name="Прямоугольник с двумя скругленными соседними углами 100"/>
          <p:cNvSpPr/>
          <p:nvPr/>
        </p:nvSpPr>
        <p:spPr>
          <a:xfrm>
            <a:off x="6990248" y="4390631"/>
            <a:ext cx="2448477" cy="55922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36000" rtlCol="0" anchor="ctr"/>
          <a:lstStyle/>
          <a:p>
            <a:pPr marL="90488" indent="-90488">
              <a:buFont typeface="Arial" panose="020B0604020202020204" pitchFamily="34" charset="0"/>
              <a:buChar char="•"/>
            </a:pPr>
            <a:r>
              <a:rPr lang="ru-RU" sz="800" dirty="0" smtClean="0">
                <a:solidFill>
                  <a:schemeClr val="accent6">
                    <a:lumMod val="75000"/>
                  </a:schemeClr>
                </a:solidFill>
              </a:rPr>
              <a:t>Оргкомитет </a:t>
            </a:r>
          </a:p>
          <a:p>
            <a:pPr marL="90488" indent="-90488">
              <a:buFont typeface="Arial" panose="020B0604020202020204" pitchFamily="34" charset="0"/>
              <a:buChar char="•"/>
            </a:pPr>
            <a:r>
              <a:rPr lang="ru-RU" sz="800" dirty="0" smtClean="0">
                <a:solidFill>
                  <a:schemeClr val="accent6">
                    <a:lumMod val="75000"/>
                  </a:schemeClr>
                </a:solidFill>
              </a:rPr>
              <a:t>Конкурсная комиссия</a:t>
            </a:r>
          </a:p>
          <a:p>
            <a:pPr marL="90488" indent="-90488">
              <a:buFont typeface="Arial" panose="020B0604020202020204" pitchFamily="34" charset="0"/>
              <a:buChar char="•"/>
            </a:pPr>
            <a:r>
              <a:rPr lang="ru-RU" sz="800" dirty="0" smtClean="0">
                <a:solidFill>
                  <a:schemeClr val="accent6">
                    <a:lumMod val="75000"/>
                  </a:schemeClr>
                </a:solidFill>
              </a:rPr>
              <a:t>Жюри</a:t>
            </a:r>
          </a:p>
          <a:p>
            <a:pPr marL="90488" indent="-90488">
              <a:buFont typeface="Arial" panose="020B0604020202020204" pitchFamily="34" charset="0"/>
              <a:buChar char="•"/>
            </a:pPr>
            <a:r>
              <a:rPr lang="ru-RU" sz="800" dirty="0" smtClean="0">
                <a:solidFill>
                  <a:schemeClr val="accent6">
                    <a:lumMod val="75000"/>
                  </a:schemeClr>
                </a:solidFill>
              </a:rPr>
              <a:t>…</a:t>
            </a:r>
          </a:p>
        </p:txBody>
      </p:sp>
      <p:sp>
        <p:nvSpPr>
          <p:cNvPr id="102" name="Прямоугольник с двумя скругленными соседними углами 101"/>
          <p:cNvSpPr/>
          <p:nvPr/>
        </p:nvSpPr>
        <p:spPr>
          <a:xfrm>
            <a:off x="6990248" y="4043801"/>
            <a:ext cx="2448477" cy="346830"/>
          </a:xfrm>
          <a:prstGeom prst="round2SameRect">
            <a:avLst>
              <a:gd name="adj1" fmla="val 30390"/>
              <a:gd name="adj2" fmla="val 0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r>
              <a:rPr lang="ru-RU" sz="8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КОМИТЕТ ПО УВЕКОВЕЧИВАНИЮ ПАМЯТИ </a:t>
            </a:r>
            <a:br>
              <a:rPr lang="ru-RU" sz="8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</a:br>
            <a:r>
              <a:rPr lang="ru-RU" sz="8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ВЕЛИКИХ ПРЕДПРИНИМАТЕЛЕЙ</a:t>
            </a:r>
          </a:p>
        </p:txBody>
      </p:sp>
      <p:sp>
        <p:nvSpPr>
          <p:cNvPr id="103" name="Прямоугольник с двумя скругленными соседними углами 102"/>
          <p:cNvSpPr/>
          <p:nvPr/>
        </p:nvSpPr>
        <p:spPr>
          <a:xfrm>
            <a:off x="6990248" y="4949851"/>
            <a:ext cx="2448477" cy="579271"/>
          </a:xfrm>
          <a:prstGeom prst="round2SameRect">
            <a:avLst>
              <a:gd name="adj1" fmla="val 0"/>
              <a:gd name="adj2" fmla="val 18313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r>
              <a:rPr lang="ru-RU" sz="800" dirty="0" smtClean="0">
                <a:solidFill>
                  <a:schemeClr val="accent6">
                    <a:lumMod val="50000"/>
                  </a:schemeClr>
                </a:solidFill>
              </a:rPr>
              <a:t>При поддержке: </a:t>
            </a:r>
          </a:p>
          <a:p>
            <a:pPr marL="90488" indent="-90488">
              <a:buFont typeface="Arial" panose="020B0604020202020204" pitchFamily="34" charset="0"/>
              <a:buChar char="•"/>
            </a:pPr>
            <a:r>
              <a:rPr lang="ru-RU" sz="800" dirty="0" smtClean="0">
                <a:solidFill>
                  <a:schemeClr val="accent6">
                    <a:lumMod val="50000"/>
                  </a:schemeClr>
                </a:solidFill>
              </a:rPr>
              <a:t>Министерства культуры РФ</a:t>
            </a:r>
          </a:p>
          <a:p>
            <a:pPr marL="90488" indent="-90488">
              <a:buFont typeface="Arial" panose="020B0604020202020204" pitchFamily="34" charset="0"/>
              <a:buChar char="•"/>
            </a:pPr>
            <a:r>
              <a:rPr lang="ru-RU" sz="800" dirty="0" smtClean="0">
                <a:solidFill>
                  <a:schemeClr val="accent6">
                    <a:lumMod val="50000"/>
                  </a:schemeClr>
                </a:solidFill>
              </a:rPr>
              <a:t>…</a:t>
            </a:r>
            <a:endParaRPr lang="ru-RU" sz="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4" name="Скругленный прямоугольник 103"/>
          <p:cNvSpPr/>
          <p:nvPr/>
        </p:nvSpPr>
        <p:spPr>
          <a:xfrm>
            <a:off x="6990248" y="4043801"/>
            <a:ext cx="2448477" cy="1485321"/>
          </a:xfrm>
          <a:prstGeom prst="roundRect">
            <a:avLst>
              <a:gd name="adj" fmla="val 7208"/>
            </a:avLst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9" name="Прямоугольник с двумя скругленными соседними углами 148"/>
          <p:cNvSpPr/>
          <p:nvPr/>
        </p:nvSpPr>
        <p:spPr>
          <a:xfrm>
            <a:off x="6990247" y="3377990"/>
            <a:ext cx="2448477" cy="579271"/>
          </a:xfrm>
          <a:prstGeom prst="round2SameRect">
            <a:avLst>
              <a:gd name="adj1" fmla="val 0"/>
              <a:gd name="adj2" fmla="val 18313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r>
              <a:rPr lang="ru-RU" sz="800" dirty="0" smtClean="0">
                <a:solidFill>
                  <a:schemeClr val="accent6">
                    <a:lumMod val="50000"/>
                  </a:schemeClr>
                </a:solidFill>
              </a:rPr>
              <a:t>При поддержке: </a:t>
            </a:r>
          </a:p>
          <a:p>
            <a:pPr marL="90488" indent="-90488">
              <a:buFont typeface="Arial" panose="020B0604020202020204" pitchFamily="34" charset="0"/>
              <a:buChar char="•"/>
            </a:pPr>
            <a:r>
              <a:rPr lang="ru-RU" sz="800" dirty="0" smtClean="0">
                <a:solidFill>
                  <a:schemeClr val="accent6">
                    <a:lumMod val="50000"/>
                  </a:schemeClr>
                </a:solidFill>
              </a:rPr>
              <a:t>Министерства культуры РФ</a:t>
            </a:r>
          </a:p>
          <a:p>
            <a:pPr marL="90488" indent="-90488">
              <a:buFont typeface="Arial" panose="020B0604020202020204" pitchFamily="34" charset="0"/>
              <a:buChar char="•"/>
            </a:pPr>
            <a:r>
              <a:rPr lang="ru-RU" sz="800" dirty="0" smtClean="0">
                <a:solidFill>
                  <a:schemeClr val="accent6">
                    <a:lumMod val="50000"/>
                  </a:schemeClr>
                </a:solidFill>
              </a:rPr>
              <a:t>…</a:t>
            </a:r>
            <a:endParaRPr lang="ru-RU" sz="800" dirty="0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107" name="Группа 106"/>
          <p:cNvGrpSpPr/>
          <p:nvPr/>
        </p:nvGrpSpPr>
        <p:grpSpPr>
          <a:xfrm>
            <a:off x="1194009" y="5673101"/>
            <a:ext cx="1069319" cy="830482"/>
            <a:chOff x="1194009" y="2471939"/>
            <a:chExt cx="2448477" cy="830482"/>
          </a:xfrm>
        </p:grpSpPr>
        <p:sp>
          <p:nvSpPr>
            <p:cNvPr id="108" name="Прямоугольник с двумя скругленными соседними углами 107"/>
            <p:cNvSpPr/>
            <p:nvPr/>
          </p:nvSpPr>
          <p:spPr>
            <a:xfrm>
              <a:off x="1194009" y="2471939"/>
              <a:ext cx="2448477" cy="225919"/>
            </a:xfrm>
            <a:prstGeom prst="round2SameRect">
              <a:avLst>
                <a:gd name="adj1" fmla="val 35438"/>
                <a:gd name="adj2" fmla="val 0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72000" rtlCol="0" anchor="ctr"/>
            <a:lstStyle/>
            <a:p>
              <a:pPr algn="ctr"/>
              <a:r>
                <a:rPr lang="ru-RU" sz="1000" b="1" dirty="0" smtClean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УЧАСТНИКИ</a:t>
              </a:r>
              <a:endParaRPr lang="ru-RU" sz="650" b="1" dirty="0" smtClean="0"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09" name="Прямоугольник с двумя скругленными соседними углами 108"/>
            <p:cNvSpPr/>
            <p:nvPr/>
          </p:nvSpPr>
          <p:spPr>
            <a:xfrm>
              <a:off x="1194009" y="2697858"/>
              <a:ext cx="2448477" cy="604562"/>
            </a:xfrm>
            <a:prstGeom prst="round2SameRect">
              <a:avLst>
                <a:gd name="adj1" fmla="val 0"/>
                <a:gd name="adj2" fmla="val 15465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rIns="36000" rtlCol="0" anchor="ctr"/>
            <a:lstStyle/>
            <a:p>
              <a:pPr marL="228600" indent="-228600">
                <a:buFont typeface="+mj-lt"/>
                <a:buAutoNum type="arabicPeriod"/>
              </a:pPr>
              <a:r>
                <a:rPr lang="ru-RU" sz="900" dirty="0" smtClean="0">
                  <a:solidFill>
                    <a:schemeClr val="accent6">
                      <a:lumMod val="50000"/>
                    </a:schemeClr>
                  </a:solidFill>
                </a:rPr>
                <a:t>…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ru-RU" sz="900" dirty="0" smtClean="0">
                  <a:solidFill>
                    <a:schemeClr val="accent6">
                      <a:lumMod val="50000"/>
                    </a:schemeClr>
                  </a:solidFill>
                </a:rPr>
                <a:t>…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ru-RU" sz="900" dirty="0" smtClean="0">
                  <a:solidFill>
                    <a:schemeClr val="accent6">
                      <a:lumMod val="50000"/>
                    </a:schemeClr>
                  </a:solidFill>
                </a:rPr>
                <a:t>…</a:t>
              </a:r>
            </a:p>
          </p:txBody>
        </p:sp>
        <p:sp>
          <p:nvSpPr>
            <p:cNvPr id="110" name="Скругленный прямоугольник 109"/>
            <p:cNvSpPr/>
            <p:nvPr/>
          </p:nvSpPr>
          <p:spPr>
            <a:xfrm>
              <a:off x="1194009" y="2471941"/>
              <a:ext cx="2448477" cy="830480"/>
            </a:xfrm>
            <a:prstGeom prst="roundRect">
              <a:avLst>
                <a:gd name="adj" fmla="val 10848"/>
              </a:avLst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1" name="Группа 110"/>
          <p:cNvGrpSpPr/>
          <p:nvPr/>
        </p:nvGrpSpPr>
        <p:grpSpPr>
          <a:xfrm>
            <a:off x="2573167" y="5673101"/>
            <a:ext cx="1069319" cy="830482"/>
            <a:chOff x="1194009" y="2471939"/>
            <a:chExt cx="2448477" cy="830482"/>
          </a:xfrm>
        </p:grpSpPr>
        <p:sp>
          <p:nvSpPr>
            <p:cNvPr id="112" name="Прямоугольник с двумя скругленными соседними углами 111"/>
            <p:cNvSpPr/>
            <p:nvPr/>
          </p:nvSpPr>
          <p:spPr>
            <a:xfrm>
              <a:off x="1194009" y="2471939"/>
              <a:ext cx="2448477" cy="225919"/>
            </a:xfrm>
            <a:prstGeom prst="round2SameRect">
              <a:avLst>
                <a:gd name="adj1" fmla="val 35438"/>
                <a:gd name="adj2" fmla="val 0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72000" rtlCol="0" anchor="ctr"/>
            <a:lstStyle/>
            <a:p>
              <a:pPr algn="ctr"/>
              <a:r>
                <a:rPr lang="ru-RU" sz="1000" b="1" dirty="0" smtClean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УЧАСТНИКИ</a:t>
              </a:r>
              <a:endParaRPr lang="ru-RU" sz="650" b="1" dirty="0" smtClean="0"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13" name="Прямоугольник с двумя скругленными соседними углами 112"/>
            <p:cNvSpPr/>
            <p:nvPr/>
          </p:nvSpPr>
          <p:spPr>
            <a:xfrm>
              <a:off x="1194009" y="2697858"/>
              <a:ext cx="2448477" cy="604562"/>
            </a:xfrm>
            <a:prstGeom prst="round2SameRect">
              <a:avLst>
                <a:gd name="adj1" fmla="val 0"/>
                <a:gd name="adj2" fmla="val 15465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rIns="36000" rtlCol="0" anchor="ctr"/>
            <a:lstStyle/>
            <a:p>
              <a:pPr marL="228600" indent="-228600">
                <a:buFont typeface="+mj-lt"/>
                <a:buAutoNum type="arabicPeriod"/>
              </a:pPr>
              <a:r>
                <a:rPr lang="ru-RU" sz="900" dirty="0" smtClean="0">
                  <a:solidFill>
                    <a:schemeClr val="accent6">
                      <a:lumMod val="50000"/>
                    </a:schemeClr>
                  </a:solidFill>
                </a:rPr>
                <a:t>…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ru-RU" sz="900" dirty="0" smtClean="0">
                  <a:solidFill>
                    <a:schemeClr val="accent6">
                      <a:lumMod val="50000"/>
                    </a:schemeClr>
                  </a:solidFill>
                </a:rPr>
                <a:t>…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ru-RU" sz="900" dirty="0" smtClean="0">
                  <a:solidFill>
                    <a:schemeClr val="accent6">
                      <a:lumMod val="50000"/>
                    </a:schemeClr>
                  </a:solidFill>
                </a:rPr>
                <a:t>…</a:t>
              </a:r>
            </a:p>
          </p:txBody>
        </p:sp>
        <p:sp>
          <p:nvSpPr>
            <p:cNvPr id="114" name="Скругленный прямоугольник 113"/>
            <p:cNvSpPr/>
            <p:nvPr/>
          </p:nvSpPr>
          <p:spPr>
            <a:xfrm>
              <a:off x="1194009" y="2471941"/>
              <a:ext cx="2448477" cy="830480"/>
            </a:xfrm>
            <a:prstGeom prst="roundRect">
              <a:avLst>
                <a:gd name="adj" fmla="val 10848"/>
              </a:avLst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5" name="Группа 114"/>
          <p:cNvGrpSpPr/>
          <p:nvPr/>
        </p:nvGrpSpPr>
        <p:grpSpPr>
          <a:xfrm>
            <a:off x="4092129" y="5673101"/>
            <a:ext cx="1069319" cy="830482"/>
            <a:chOff x="1194009" y="2471939"/>
            <a:chExt cx="2448477" cy="830482"/>
          </a:xfrm>
        </p:grpSpPr>
        <p:sp>
          <p:nvSpPr>
            <p:cNvPr id="116" name="Прямоугольник с двумя скругленными соседними углами 115"/>
            <p:cNvSpPr/>
            <p:nvPr/>
          </p:nvSpPr>
          <p:spPr>
            <a:xfrm>
              <a:off x="1194009" y="2471939"/>
              <a:ext cx="2448477" cy="225919"/>
            </a:xfrm>
            <a:prstGeom prst="round2SameRect">
              <a:avLst>
                <a:gd name="adj1" fmla="val 35438"/>
                <a:gd name="adj2" fmla="val 0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72000" rtlCol="0" anchor="ctr"/>
            <a:lstStyle/>
            <a:p>
              <a:pPr algn="ctr"/>
              <a:r>
                <a:rPr lang="ru-RU" sz="1000" b="1" dirty="0" smtClean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УЧАСТНИКИ</a:t>
              </a:r>
              <a:endParaRPr lang="ru-RU" sz="650" b="1" dirty="0" smtClean="0"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17" name="Прямоугольник с двумя скругленными соседними углами 116"/>
            <p:cNvSpPr/>
            <p:nvPr/>
          </p:nvSpPr>
          <p:spPr>
            <a:xfrm>
              <a:off x="1194009" y="2697858"/>
              <a:ext cx="2448477" cy="604562"/>
            </a:xfrm>
            <a:prstGeom prst="round2SameRect">
              <a:avLst>
                <a:gd name="adj1" fmla="val 0"/>
                <a:gd name="adj2" fmla="val 15465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rIns="36000" rtlCol="0" anchor="ctr"/>
            <a:lstStyle/>
            <a:p>
              <a:pPr marL="228600" indent="-228600">
                <a:buFont typeface="+mj-lt"/>
                <a:buAutoNum type="arabicPeriod"/>
              </a:pPr>
              <a:r>
                <a:rPr lang="ru-RU" sz="900" dirty="0" smtClean="0">
                  <a:solidFill>
                    <a:schemeClr val="accent6">
                      <a:lumMod val="50000"/>
                    </a:schemeClr>
                  </a:solidFill>
                </a:rPr>
                <a:t>…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ru-RU" sz="900" dirty="0" smtClean="0">
                  <a:solidFill>
                    <a:schemeClr val="accent6">
                      <a:lumMod val="50000"/>
                    </a:schemeClr>
                  </a:solidFill>
                </a:rPr>
                <a:t>…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ru-RU" sz="900" dirty="0" smtClean="0">
                  <a:solidFill>
                    <a:schemeClr val="accent6">
                      <a:lumMod val="50000"/>
                    </a:schemeClr>
                  </a:solidFill>
                </a:rPr>
                <a:t>…</a:t>
              </a:r>
            </a:p>
          </p:txBody>
        </p:sp>
        <p:sp>
          <p:nvSpPr>
            <p:cNvPr id="118" name="Скругленный прямоугольник 117"/>
            <p:cNvSpPr/>
            <p:nvPr/>
          </p:nvSpPr>
          <p:spPr>
            <a:xfrm>
              <a:off x="1194009" y="2471941"/>
              <a:ext cx="2448477" cy="830480"/>
            </a:xfrm>
            <a:prstGeom prst="roundRect">
              <a:avLst>
                <a:gd name="adj" fmla="val 10848"/>
              </a:avLst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9" name="Группа 118"/>
          <p:cNvGrpSpPr/>
          <p:nvPr/>
        </p:nvGrpSpPr>
        <p:grpSpPr>
          <a:xfrm>
            <a:off x="5471287" y="5673101"/>
            <a:ext cx="1069319" cy="830482"/>
            <a:chOff x="1194009" y="2471939"/>
            <a:chExt cx="2448477" cy="830482"/>
          </a:xfrm>
        </p:grpSpPr>
        <p:sp>
          <p:nvSpPr>
            <p:cNvPr id="120" name="Прямоугольник с двумя скругленными соседними углами 119"/>
            <p:cNvSpPr/>
            <p:nvPr/>
          </p:nvSpPr>
          <p:spPr>
            <a:xfrm>
              <a:off x="1194009" y="2471939"/>
              <a:ext cx="2448477" cy="225919"/>
            </a:xfrm>
            <a:prstGeom prst="round2SameRect">
              <a:avLst>
                <a:gd name="adj1" fmla="val 35438"/>
                <a:gd name="adj2" fmla="val 0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72000" rtlCol="0" anchor="ctr"/>
            <a:lstStyle/>
            <a:p>
              <a:pPr algn="ctr"/>
              <a:r>
                <a:rPr lang="ru-RU" sz="1000" b="1" dirty="0" smtClean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УЧАСТНИКИ</a:t>
              </a:r>
              <a:endParaRPr lang="ru-RU" sz="650" b="1" dirty="0" smtClean="0"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21" name="Прямоугольник с двумя скругленными соседними углами 120"/>
            <p:cNvSpPr/>
            <p:nvPr/>
          </p:nvSpPr>
          <p:spPr>
            <a:xfrm>
              <a:off x="1194009" y="2697858"/>
              <a:ext cx="2448477" cy="604562"/>
            </a:xfrm>
            <a:prstGeom prst="round2SameRect">
              <a:avLst>
                <a:gd name="adj1" fmla="val 0"/>
                <a:gd name="adj2" fmla="val 15465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rIns="36000" rtlCol="0" anchor="ctr"/>
            <a:lstStyle/>
            <a:p>
              <a:pPr marL="228600" indent="-228600">
                <a:buFont typeface="+mj-lt"/>
                <a:buAutoNum type="arabicPeriod"/>
              </a:pPr>
              <a:r>
                <a:rPr lang="ru-RU" sz="900" dirty="0" smtClean="0">
                  <a:solidFill>
                    <a:schemeClr val="accent6">
                      <a:lumMod val="50000"/>
                    </a:schemeClr>
                  </a:solidFill>
                </a:rPr>
                <a:t>…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ru-RU" sz="900" dirty="0" smtClean="0">
                  <a:solidFill>
                    <a:schemeClr val="accent6">
                      <a:lumMod val="50000"/>
                    </a:schemeClr>
                  </a:solidFill>
                </a:rPr>
                <a:t>…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ru-RU" sz="900" dirty="0" smtClean="0">
                  <a:solidFill>
                    <a:schemeClr val="accent6">
                      <a:lumMod val="50000"/>
                    </a:schemeClr>
                  </a:solidFill>
                </a:rPr>
                <a:t>…</a:t>
              </a:r>
            </a:p>
          </p:txBody>
        </p:sp>
        <p:sp>
          <p:nvSpPr>
            <p:cNvPr id="122" name="Скругленный прямоугольник 121"/>
            <p:cNvSpPr/>
            <p:nvPr/>
          </p:nvSpPr>
          <p:spPr>
            <a:xfrm>
              <a:off x="1194009" y="2471941"/>
              <a:ext cx="2448477" cy="830480"/>
            </a:xfrm>
            <a:prstGeom prst="roundRect">
              <a:avLst>
                <a:gd name="adj" fmla="val 10848"/>
              </a:avLst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3" name="Группа 122"/>
          <p:cNvGrpSpPr/>
          <p:nvPr/>
        </p:nvGrpSpPr>
        <p:grpSpPr>
          <a:xfrm>
            <a:off x="6990248" y="5673101"/>
            <a:ext cx="1069319" cy="830482"/>
            <a:chOff x="1194009" y="2471939"/>
            <a:chExt cx="2448477" cy="830482"/>
          </a:xfrm>
        </p:grpSpPr>
        <p:sp>
          <p:nvSpPr>
            <p:cNvPr id="124" name="Прямоугольник с двумя скругленными соседними углами 123"/>
            <p:cNvSpPr/>
            <p:nvPr/>
          </p:nvSpPr>
          <p:spPr>
            <a:xfrm>
              <a:off x="1194009" y="2471939"/>
              <a:ext cx="2448477" cy="225919"/>
            </a:xfrm>
            <a:prstGeom prst="round2SameRect">
              <a:avLst>
                <a:gd name="adj1" fmla="val 35438"/>
                <a:gd name="adj2" fmla="val 0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72000" rtlCol="0" anchor="ctr"/>
            <a:lstStyle/>
            <a:p>
              <a:pPr algn="ctr"/>
              <a:r>
                <a:rPr lang="ru-RU" sz="1000" b="1" dirty="0" smtClean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УЧАСТНИКИ</a:t>
              </a:r>
              <a:endParaRPr lang="ru-RU" sz="650" b="1" dirty="0" smtClean="0"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25" name="Прямоугольник с двумя скругленными соседними углами 124"/>
            <p:cNvSpPr/>
            <p:nvPr/>
          </p:nvSpPr>
          <p:spPr>
            <a:xfrm>
              <a:off x="1194009" y="2697858"/>
              <a:ext cx="2448477" cy="604562"/>
            </a:xfrm>
            <a:prstGeom prst="round2SameRect">
              <a:avLst>
                <a:gd name="adj1" fmla="val 0"/>
                <a:gd name="adj2" fmla="val 15465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rIns="36000" rtlCol="0" anchor="ctr"/>
            <a:lstStyle/>
            <a:p>
              <a:pPr marL="228600" indent="-228600">
                <a:buFont typeface="+mj-lt"/>
                <a:buAutoNum type="arabicPeriod"/>
              </a:pPr>
              <a:r>
                <a:rPr lang="ru-RU" sz="900" dirty="0" smtClean="0">
                  <a:solidFill>
                    <a:schemeClr val="accent6">
                      <a:lumMod val="50000"/>
                    </a:schemeClr>
                  </a:solidFill>
                </a:rPr>
                <a:t>…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ru-RU" sz="900" dirty="0" smtClean="0">
                  <a:solidFill>
                    <a:schemeClr val="accent6">
                      <a:lumMod val="50000"/>
                    </a:schemeClr>
                  </a:solidFill>
                </a:rPr>
                <a:t>…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ru-RU" sz="900" dirty="0" smtClean="0">
                  <a:solidFill>
                    <a:schemeClr val="accent6">
                      <a:lumMod val="50000"/>
                    </a:schemeClr>
                  </a:solidFill>
                </a:rPr>
                <a:t>…</a:t>
              </a:r>
            </a:p>
          </p:txBody>
        </p:sp>
        <p:sp>
          <p:nvSpPr>
            <p:cNvPr id="126" name="Скругленный прямоугольник 125"/>
            <p:cNvSpPr/>
            <p:nvPr/>
          </p:nvSpPr>
          <p:spPr>
            <a:xfrm>
              <a:off x="1194009" y="2471941"/>
              <a:ext cx="2448477" cy="830480"/>
            </a:xfrm>
            <a:prstGeom prst="roundRect">
              <a:avLst>
                <a:gd name="adj" fmla="val 10848"/>
              </a:avLst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7" name="Группа 126"/>
          <p:cNvGrpSpPr/>
          <p:nvPr/>
        </p:nvGrpSpPr>
        <p:grpSpPr>
          <a:xfrm>
            <a:off x="8369406" y="5673101"/>
            <a:ext cx="1069319" cy="830482"/>
            <a:chOff x="1194009" y="2471939"/>
            <a:chExt cx="2448477" cy="830482"/>
          </a:xfrm>
        </p:grpSpPr>
        <p:sp>
          <p:nvSpPr>
            <p:cNvPr id="128" name="Прямоугольник с двумя скругленными соседними углами 127"/>
            <p:cNvSpPr/>
            <p:nvPr/>
          </p:nvSpPr>
          <p:spPr>
            <a:xfrm>
              <a:off x="1194009" y="2471939"/>
              <a:ext cx="2448477" cy="225919"/>
            </a:xfrm>
            <a:prstGeom prst="round2SameRect">
              <a:avLst>
                <a:gd name="adj1" fmla="val 35438"/>
                <a:gd name="adj2" fmla="val 0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72000" rtlCol="0" anchor="ctr"/>
            <a:lstStyle/>
            <a:p>
              <a:pPr algn="ctr"/>
              <a:r>
                <a:rPr lang="ru-RU" sz="1000" b="1" dirty="0" smtClean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УЧАСТНИКИ</a:t>
              </a:r>
              <a:endParaRPr lang="ru-RU" sz="650" b="1" dirty="0" smtClean="0"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29" name="Прямоугольник с двумя скругленными соседними углами 128"/>
            <p:cNvSpPr/>
            <p:nvPr/>
          </p:nvSpPr>
          <p:spPr>
            <a:xfrm>
              <a:off x="1194009" y="2697858"/>
              <a:ext cx="2448477" cy="604562"/>
            </a:xfrm>
            <a:prstGeom prst="round2SameRect">
              <a:avLst>
                <a:gd name="adj1" fmla="val 0"/>
                <a:gd name="adj2" fmla="val 15465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rIns="36000" rtlCol="0" anchor="ctr"/>
            <a:lstStyle/>
            <a:p>
              <a:pPr marL="228600" indent="-228600">
                <a:buFont typeface="+mj-lt"/>
                <a:buAutoNum type="arabicPeriod"/>
              </a:pPr>
              <a:r>
                <a:rPr lang="ru-RU" sz="900" dirty="0" smtClean="0">
                  <a:solidFill>
                    <a:schemeClr val="accent6">
                      <a:lumMod val="50000"/>
                    </a:schemeClr>
                  </a:solidFill>
                </a:rPr>
                <a:t>…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ru-RU" sz="900" dirty="0" smtClean="0">
                  <a:solidFill>
                    <a:schemeClr val="accent6">
                      <a:lumMod val="50000"/>
                    </a:schemeClr>
                  </a:solidFill>
                </a:rPr>
                <a:t>…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ru-RU" sz="900" dirty="0" smtClean="0">
                  <a:solidFill>
                    <a:schemeClr val="accent6">
                      <a:lumMod val="50000"/>
                    </a:schemeClr>
                  </a:solidFill>
                </a:rPr>
                <a:t>…</a:t>
              </a:r>
            </a:p>
          </p:txBody>
        </p:sp>
        <p:sp>
          <p:nvSpPr>
            <p:cNvPr id="130" name="Скругленный прямоугольник 129"/>
            <p:cNvSpPr/>
            <p:nvPr/>
          </p:nvSpPr>
          <p:spPr>
            <a:xfrm>
              <a:off x="1194009" y="2471941"/>
              <a:ext cx="2448477" cy="830480"/>
            </a:xfrm>
            <a:prstGeom prst="roundRect">
              <a:avLst>
                <a:gd name="adj" fmla="val 10848"/>
              </a:avLst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37" name="Скругленный прямоугольник 136"/>
          <p:cNvSpPr/>
          <p:nvPr/>
        </p:nvSpPr>
        <p:spPr>
          <a:xfrm rot="16200000">
            <a:off x="-185667" y="1455191"/>
            <a:ext cx="1287279" cy="36887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rgbClr val="4D0019"/>
                </a:solidFill>
              </a:rPr>
              <a:t>СПОНСОРЫ</a:t>
            </a:r>
            <a:endParaRPr lang="ru-RU" sz="1100" dirty="0">
              <a:solidFill>
                <a:srgbClr val="4D0019"/>
              </a:solidFill>
            </a:endParaRPr>
          </a:p>
        </p:txBody>
      </p:sp>
      <p:sp>
        <p:nvSpPr>
          <p:cNvPr id="138" name="Скругленный прямоугольник 137"/>
          <p:cNvSpPr/>
          <p:nvPr/>
        </p:nvSpPr>
        <p:spPr>
          <a:xfrm rot="16200000">
            <a:off x="-327958" y="3073433"/>
            <a:ext cx="1571861" cy="36887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rgbClr val="4D0019"/>
                </a:solidFill>
              </a:rPr>
              <a:t>ИНФОРМАЦИОННЫЕ СПОНСОРЫ</a:t>
            </a:r>
            <a:endParaRPr lang="ru-RU" sz="1100" dirty="0">
              <a:solidFill>
                <a:srgbClr val="4D0019"/>
              </a:solidFill>
            </a:endParaRPr>
          </a:p>
        </p:txBody>
      </p:sp>
      <p:sp>
        <p:nvSpPr>
          <p:cNvPr id="139" name="Скругленный прямоугольник 138"/>
          <p:cNvSpPr/>
          <p:nvPr/>
        </p:nvSpPr>
        <p:spPr>
          <a:xfrm rot="16200000">
            <a:off x="-185667" y="4701045"/>
            <a:ext cx="1287279" cy="36887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rgbClr val="4D0019"/>
                </a:solidFill>
              </a:rPr>
              <a:t>ПАРТНЕРЫ</a:t>
            </a:r>
            <a:endParaRPr lang="ru-RU" sz="1100" dirty="0">
              <a:solidFill>
                <a:srgbClr val="4D0019"/>
              </a:solidFill>
            </a:endParaRPr>
          </a:p>
        </p:txBody>
      </p:sp>
      <p:sp>
        <p:nvSpPr>
          <p:cNvPr id="144" name="Скругленный прямоугольник 143"/>
          <p:cNvSpPr/>
          <p:nvPr/>
        </p:nvSpPr>
        <p:spPr>
          <a:xfrm>
            <a:off x="2434507" y="1953490"/>
            <a:ext cx="1670102" cy="29068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rgbClr val="4D0019"/>
                </a:solidFill>
              </a:rPr>
              <a:t>ЭКСПЕРТНЫЙ СОВЕТ</a:t>
            </a:r>
            <a:endParaRPr lang="ru-RU" sz="1100" dirty="0">
              <a:solidFill>
                <a:srgbClr val="4D0019"/>
              </a:solidFill>
            </a:endParaRPr>
          </a:p>
        </p:txBody>
      </p:sp>
      <p:sp>
        <p:nvSpPr>
          <p:cNvPr id="145" name="Стрелка вниз 144"/>
          <p:cNvSpPr/>
          <p:nvPr/>
        </p:nvSpPr>
        <p:spPr>
          <a:xfrm>
            <a:off x="5077497" y="2241055"/>
            <a:ext cx="342228" cy="196746"/>
          </a:xfrm>
          <a:prstGeom prst="downArrow">
            <a:avLst>
              <a:gd name="adj1" fmla="val 50000"/>
              <a:gd name="adj2" fmla="val 78195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85" name="Группа 84"/>
          <p:cNvGrpSpPr/>
          <p:nvPr/>
        </p:nvGrpSpPr>
        <p:grpSpPr>
          <a:xfrm>
            <a:off x="6990248" y="2471940"/>
            <a:ext cx="2448477" cy="1485321"/>
            <a:chOff x="1194009" y="2471940"/>
            <a:chExt cx="2448477" cy="1485321"/>
          </a:xfrm>
        </p:grpSpPr>
        <p:sp>
          <p:nvSpPr>
            <p:cNvPr id="86" name="Прямоугольник с двумя скругленными соседними углами 85"/>
            <p:cNvSpPr/>
            <p:nvPr/>
          </p:nvSpPr>
          <p:spPr>
            <a:xfrm>
              <a:off x="1194009" y="2818770"/>
              <a:ext cx="2448477" cy="55922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36000" rtlCol="0" anchor="ctr"/>
            <a:lstStyle/>
            <a:p>
              <a:pPr marL="90488" indent="-90488">
                <a:buFont typeface="Arial" panose="020B0604020202020204" pitchFamily="34" charset="0"/>
                <a:buChar char="•"/>
              </a:pPr>
              <a:r>
                <a:rPr lang="ru-RU" sz="800" dirty="0" smtClean="0">
                  <a:solidFill>
                    <a:schemeClr val="accent6">
                      <a:lumMod val="75000"/>
                    </a:schemeClr>
                  </a:solidFill>
                </a:rPr>
                <a:t>Оргкомитет </a:t>
              </a:r>
            </a:p>
            <a:p>
              <a:pPr marL="90488" indent="-90488">
                <a:buFont typeface="Arial" panose="020B0604020202020204" pitchFamily="34" charset="0"/>
                <a:buChar char="•"/>
              </a:pPr>
              <a:r>
                <a:rPr lang="ru-RU" sz="800" dirty="0" smtClean="0">
                  <a:solidFill>
                    <a:schemeClr val="accent6">
                      <a:lumMod val="75000"/>
                    </a:schemeClr>
                  </a:solidFill>
                </a:rPr>
                <a:t>Конкурсная комиссия</a:t>
              </a:r>
            </a:p>
            <a:p>
              <a:pPr marL="90488" indent="-90488">
                <a:buFont typeface="Arial" panose="020B0604020202020204" pitchFamily="34" charset="0"/>
                <a:buChar char="•"/>
              </a:pPr>
              <a:r>
                <a:rPr lang="ru-RU" sz="800" dirty="0" smtClean="0">
                  <a:solidFill>
                    <a:schemeClr val="accent6">
                      <a:lumMod val="75000"/>
                    </a:schemeClr>
                  </a:solidFill>
                </a:rPr>
                <a:t>Жюри</a:t>
              </a:r>
            </a:p>
            <a:p>
              <a:pPr marL="90488" indent="-90488">
                <a:buFont typeface="Arial" panose="020B0604020202020204" pitchFamily="34" charset="0"/>
                <a:buChar char="•"/>
              </a:pPr>
              <a:r>
                <a:rPr lang="ru-RU" sz="800" dirty="0" smtClean="0">
                  <a:solidFill>
                    <a:schemeClr val="accent6">
                      <a:lumMod val="75000"/>
                    </a:schemeClr>
                  </a:solidFill>
                </a:rPr>
                <a:t>…</a:t>
              </a:r>
            </a:p>
          </p:txBody>
        </p:sp>
        <p:sp>
          <p:nvSpPr>
            <p:cNvPr id="87" name="Прямоугольник с двумя скругленными соседними углами 86"/>
            <p:cNvSpPr/>
            <p:nvPr/>
          </p:nvSpPr>
          <p:spPr>
            <a:xfrm>
              <a:off x="1194009" y="2471940"/>
              <a:ext cx="2448477" cy="346830"/>
            </a:xfrm>
            <a:prstGeom prst="round2SameRect">
              <a:avLst>
                <a:gd name="adj1" fmla="val 30390"/>
                <a:gd name="adj2" fmla="val 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72000" rtlCol="0" anchor="ctr"/>
            <a:lstStyle/>
            <a:p>
              <a:pPr algn="ctr"/>
              <a:r>
                <a:rPr lang="ru-RU" sz="800" b="1" dirty="0" smtClean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КОМИТЕТ ВСЕРОССИЙСКОГО КОНКУРСА СМИ, ТВ, КИНО</a:t>
              </a:r>
            </a:p>
          </p:txBody>
        </p:sp>
        <p:sp>
          <p:nvSpPr>
            <p:cNvPr id="89" name="Скругленный прямоугольник 88"/>
            <p:cNvSpPr/>
            <p:nvPr/>
          </p:nvSpPr>
          <p:spPr>
            <a:xfrm>
              <a:off x="1194009" y="2471940"/>
              <a:ext cx="2448477" cy="1485321"/>
            </a:xfrm>
            <a:prstGeom prst="roundRect">
              <a:avLst>
                <a:gd name="adj" fmla="val 7208"/>
              </a:avLst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60721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3764280" y="1711813"/>
            <a:ext cx="5996754" cy="59244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ru-RU" sz="1000" dirty="0"/>
              <a:t>20 октября 2014 г. </a:t>
            </a:r>
            <a:r>
              <a:rPr lang="ru-RU" sz="1000" dirty="0" smtClean="0"/>
              <a:t>между </a:t>
            </a:r>
            <a:r>
              <a:rPr lang="ru-RU" sz="1000" dirty="0"/>
              <a:t>Общероссийской общественной организацией «Деловая Россия» и Российским историческим обществом подписано соглашение о взаимодействии и стратегическом партнерстве в совместном проекте </a:t>
            </a:r>
            <a:r>
              <a:rPr lang="ru-RU" sz="1000" dirty="0" smtClean="0"/>
              <a:t>«</a:t>
            </a:r>
            <a:r>
              <a:rPr lang="ru-RU" sz="1000" b="1" dirty="0"/>
              <a:t>История российского предпринимательства</a:t>
            </a:r>
            <a:r>
              <a:rPr lang="ru-RU" sz="1000" dirty="0" smtClean="0"/>
              <a:t>»</a:t>
            </a:r>
            <a:endParaRPr lang="ru-RU" sz="1000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ПОДДЕРЖКА НА ФЕДЕРАЛЬНОМ УРОВНЕ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"ИСТОРИЯ РОССИЙСКОГО ПРЕДПРИНИМАТЕЛЬСТВА"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9ACDD-8A75-42BB-A0AA-336CF67A68D0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74320" y="987434"/>
            <a:ext cx="3349682" cy="2822565"/>
          </a:xfrm>
          <a:prstGeom prst="roundRect">
            <a:avLst>
              <a:gd name="adj" fmla="val 2635"/>
            </a:avLst>
          </a:prstGeom>
          <a:noFill/>
          <a:ln w="38100" cmpd="thinThick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Двойная стрелка влево/вправо 9"/>
          <p:cNvSpPr/>
          <p:nvPr/>
        </p:nvSpPr>
        <p:spPr>
          <a:xfrm>
            <a:off x="5628609" y="1219348"/>
            <a:ext cx="2288004" cy="281710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accent5"/>
                </a:solidFill>
              </a:rPr>
              <a:t>СОГЛАШЕНИЕ</a:t>
            </a:r>
            <a:endParaRPr lang="ru-RU" sz="1000" dirty="0">
              <a:solidFill>
                <a:schemeClr val="accent5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916613" y="1106446"/>
            <a:ext cx="1670103" cy="51631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4D00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958507" y="1106446"/>
            <a:ext cx="1670103" cy="51631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4D00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753" y="1219348"/>
            <a:ext cx="1471613" cy="29051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138" y="1146410"/>
            <a:ext cx="1233054" cy="43639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6183347" y="989983"/>
            <a:ext cx="117852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900" dirty="0">
                <a:solidFill>
                  <a:srgbClr val="4D0019"/>
                </a:solidFill>
              </a:rPr>
              <a:t>20 октября 2014 г. 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753" y="2398715"/>
            <a:ext cx="2493203" cy="135783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3" b="-1"/>
          <a:stretch/>
        </p:blipFill>
        <p:spPr>
          <a:xfrm>
            <a:off x="324540" y="1041820"/>
            <a:ext cx="3256860" cy="2722461"/>
          </a:xfrm>
          <a:prstGeom prst="roundRect">
            <a:avLst>
              <a:gd name="adj" fmla="val 2493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grpSp>
        <p:nvGrpSpPr>
          <p:cNvPr id="2" name="Группа 1"/>
          <p:cNvGrpSpPr/>
          <p:nvPr/>
        </p:nvGrpSpPr>
        <p:grpSpPr>
          <a:xfrm>
            <a:off x="6214945" y="4032142"/>
            <a:ext cx="3382537" cy="2212229"/>
            <a:chOff x="240877" y="3922901"/>
            <a:chExt cx="4216718" cy="2757795"/>
          </a:xfrm>
        </p:grpSpPr>
        <p:pic>
          <p:nvPicPr>
            <p:cNvPr id="16" name="Picture 2" descr="C:\Documents and Settings\vasiliev\Рабочий стол\q_8560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8"/>
            <a:stretch/>
          </p:blipFill>
          <p:spPr bwMode="auto">
            <a:xfrm>
              <a:off x="309972" y="3972625"/>
              <a:ext cx="4104456" cy="2662352"/>
            </a:xfrm>
            <a:prstGeom prst="roundRect">
              <a:avLst>
                <a:gd name="adj" fmla="val 2493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  <a:extLst/>
          </p:spPr>
        </p:pic>
        <p:sp>
          <p:nvSpPr>
            <p:cNvPr id="19" name="Скругленный прямоугольник 18"/>
            <p:cNvSpPr/>
            <p:nvPr/>
          </p:nvSpPr>
          <p:spPr>
            <a:xfrm>
              <a:off x="240877" y="3922901"/>
              <a:ext cx="4216718" cy="2757795"/>
            </a:xfrm>
            <a:prstGeom prst="roundRect">
              <a:avLst>
                <a:gd name="adj" fmla="val 2635"/>
              </a:avLst>
            </a:prstGeom>
            <a:noFill/>
            <a:ln w="38100" cmpd="thinThick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0" name="Объект 6"/>
          <p:cNvSpPr txBox="1">
            <a:spLocks/>
          </p:cNvSpPr>
          <p:nvPr/>
        </p:nvSpPr>
        <p:spPr>
          <a:xfrm>
            <a:off x="288048" y="4308298"/>
            <a:ext cx="5996754" cy="19360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5738" indent="-185738" algn="l" defTabSz="742950" rtl="0" eaLnBrk="1" latinLnBrk="0" hangingPunct="1">
              <a:lnSpc>
                <a:spcPct val="90000"/>
              </a:lnSpc>
              <a:spcBef>
                <a:spcPts val="813"/>
              </a:spcBef>
              <a:buClr>
                <a:srgbClr val="4D0019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2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Clr>
                <a:srgbClr val="4D0019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286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Clr>
                <a:srgbClr val="4D0019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001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Clr>
                <a:srgbClr val="4D0019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716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Clr>
                <a:srgbClr val="4D0019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431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5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0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5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sz="1400" dirty="0" smtClean="0"/>
              <a:t>22 октября 2014 г. </a:t>
            </a:r>
            <a:br>
              <a:rPr lang="ru-RU" sz="1400" dirty="0" smtClean="0"/>
            </a:br>
            <a:r>
              <a:rPr lang="ru-RU" sz="1400" dirty="0" smtClean="0"/>
              <a:t>проект «История российского предпринимательства» </a:t>
            </a:r>
            <a:br>
              <a:rPr lang="ru-RU" sz="1400" dirty="0" smtClean="0"/>
            </a:br>
            <a:r>
              <a:rPr lang="ru-RU" sz="1400" dirty="0" smtClean="0"/>
              <a:t> поддержан Президентом России </a:t>
            </a:r>
            <a:br>
              <a:rPr lang="ru-RU" sz="1400" dirty="0" smtClean="0"/>
            </a:br>
            <a:r>
              <a:rPr lang="ru-RU" sz="1400" dirty="0" smtClean="0"/>
              <a:t>в ходе встречи Владимира Путина </a:t>
            </a:r>
            <a:br>
              <a:rPr lang="ru-RU" sz="1400" dirty="0" smtClean="0"/>
            </a:br>
            <a:r>
              <a:rPr lang="ru-RU" sz="1400" dirty="0" smtClean="0"/>
              <a:t>с главой «Деловой России» Алексеем Репиком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53395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Скругленный прямоугольник 54"/>
          <p:cNvSpPr/>
          <p:nvPr/>
        </p:nvSpPr>
        <p:spPr>
          <a:xfrm>
            <a:off x="96645" y="2706029"/>
            <a:ext cx="1813931" cy="1646014"/>
          </a:xfrm>
          <a:prstGeom prst="roundRect">
            <a:avLst>
              <a:gd name="adj" fmla="val 5158"/>
            </a:avLst>
          </a:prstGeom>
          <a:noFill/>
          <a:ln w="31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rtlCol="0" anchor="t"/>
          <a:lstStyle/>
          <a:p>
            <a:pPr algn="ctr">
              <a:spcAft>
                <a:spcPts val="600"/>
              </a:spcAft>
            </a:pPr>
            <a:endParaRPr lang="ru-RU" sz="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136663" y="2744362"/>
            <a:ext cx="1744024" cy="37256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36000" rtlCol="0" anchor="ctr"/>
          <a:lstStyle/>
          <a:p>
            <a:pPr>
              <a:lnSpc>
                <a:spcPct val="80000"/>
              </a:lnSpc>
            </a:pPr>
            <a:r>
              <a:rPr lang="ru-RU" sz="900" b="1" dirty="0" smtClean="0">
                <a:solidFill>
                  <a:schemeClr val="accent2">
                    <a:lumMod val="50000"/>
                  </a:schemeClr>
                </a:solidFill>
              </a:rPr>
              <a:t>КИНОФЕСТИВАЛЬ </a:t>
            </a:r>
            <a:r>
              <a:rPr lang="ru-RU" sz="800" b="1" dirty="0" smtClean="0">
                <a:solidFill>
                  <a:schemeClr val="accent2">
                    <a:lumMod val="50000"/>
                  </a:schemeClr>
                </a:solidFill>
              </a:rPr>
              <a:t>«</a:t>
            </a:r>
            <a:r>
              <a:rPr lang="ru-RU" sz="800" b="1" dirty="0">
                <a:solidFill>
                  <a:schemeClr val="accent2">
                    <a:lumMod val="50000"/>
                  </a:schemeClr>
                </a:solidFill>
              </a:rPr>
              <a:t>Сословие созидателей</a:t>
            </a:r>
            <a:r>
              <a:rPr lang="ru-RU" sz="800" b="1" dirty="0" smtClean="0">
                <a:solidFill>
                  <a:schemeClr val="accent2">
                    <a:lumMod val="50000"/>
                  </a:schemeClr>
                </a:solidFill>
              </a:rPr>
              <a:t>»</a:t>
            </a:r>
            <a:endParaRPr lang="ru-RU" sz="11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136663" y="3151306"/>
            <a:ext cx="1744024" cy="335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50" b="1" dirty="0">
                <a:solidFill>
                  <a:schemeClr val="accent2">
                    <a:lumMod val="50000"/>
                  </a:schemeClr>
                </a:solidFill>
              </a:rPr>
              <a:t>МЕДИАФОРУМ</a:t>
            </a:r>
            <a:br>
              <a:rPr lang="ru-RU" sz="105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800" b="1" dirty="0">
                <a:solidFill>
                  <a:schemeClr val="accent2">
                    <a:lumMod val="50000"/>
                  </a:schemeClr>
                </a:solidFill>
              </a:rPr>
              <a:t>«Российский меценат</a:t>
            </a:r>
            <a:r>
              <a:rPr lang="ru-RU" sz="800" b="1" dirty="0" smtClean="0">
                <a:solidFill>
                  <a:schemeClr val="accent2">
                    <a:lumMod val="50000"/>
                  </a:schemeClr>
                </a:solidFill>
              </a:rPr>
              <a:t>»</a:t>
            </a:r>
            <a:endParaRPr lang="ru-RU" sz="105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136663" y="3522532"/>
            <a:ext cx="1744024" cy="39619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700" b="1" dirty="0" smtClean="0">
                <a:solidFill>
                  <a:schemeClr val="accent2">
                    <a:lumMod val="50000"/>
                  </a:schemeClr>
                </a:solidFill>
              </a:rPr>
              <a:t>ТЕМАТИЧЕСКАЯ ВЫСТАВКА </a:t>
            </a:r>
            <a:r>
              <a:rPr lang="ru-RU" sz="6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6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600" dirty="0" smtClean="0">
                <a:solidFill>
                  <a:schemeClr val="accent2">
                    <a:lumMod val="50000"/>
                  </a:schemeClr>
                </a:solidFill>
              </a:rPr>
              <a:t>о </a:t>
            </a:r>
            <a:r>
              <a:rPr lang="ru-RU" sz="600" dirty="0">
                <a:solidFill>
                  <a:schemeClr val="accent2">
                    <a:lumMod val="50000"/>
                  </a:schemeClr>
                </a:solidFill>
              </a:rPr>
              <a:t>российском предпринимательстве </a:t>
            </a:r>
            <a:br>
              <a:rPr lang="ru-RU" sz="6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600" dirty="0">
                <a:solidFill>
                  <a:schemeClr val="accent2">
                    <a:lumMod val="50000"/>
                  </a:schemeClr>
                </a:solidFill>
              </a:rPr>
              <a:t>из музейных </a:t>
            </a:r>
            <a:r>
              <a:rPr lang="ru-RU" sz="600" dirty="0" smtClean="0">
                <a:solidFill>
                  <a:schemeClr val="accent2">
                    <a:lumMod val="50000"/>
                  </a:schemeClr>
                </a:solidFill>
              </a:rPr>
              <a:t>фондов </a:t>
            </a:r>
            <a:endParaRPr lang="ru-RU" sz="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136663" y="3957874"/>
            <a:ext cx="1744024" cy="35953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36000" rtlCol="0" anchor="ctr"/>
          <a:lstStyle/>
          <a:p>
            <a:pPr>
              <a:lnSpc>
                <a:spcPct val="80000"/>
              </a:lnSpc>
            </a:pPr>
            <a:r>
              <a:rPr lang="ru-RU" sz="800" b="1" dirty="0" smtClean="0">
                <a:solidFill>
                  <a:schemeClr val="accent2">
                    <a:lumMod val="50000"/>
                  </a:schemeClr>
                </a:solidFill>
              </a:rPr>
              <a:t>Общественные ДИСКУССИИ:</a:t>
            </a:r>
          </a:p>
          <a:p>
            <a:pPr>
              <a:lnSpc>
                <a:spcPct val="80000"/>
              </a:lnSpc>
            </a:pPr>
            <a:r>
              <a:rPr lang="ru-RU" sz="700" b="1" dirty="0" smtClean="0">
                <a:solidFill>
                  <a:schemeClr val="accent2">
                    <a:lumMod val="50000"/>
                  </a:schemeClr>
                </a:solidFill>
              </a:rPr>
              <a:t>круглые столы, </a:t>
            </a:r>
            <a:r>
              <a:rPr lang="ru-RU" sz="700" b="1" dirty="0" err="1" smtClean="0">
                <a:solidFill>
                  <a:schemeClr val="accent2">
                    <a:lumMod val="50000"/>
                  </a:schemeClr>
                </a:solidFill>
              </a:rPr>
              <a:t>конференции,семинары</a:t>
            </a:r>
            <a:r>
              <a:rPr lang="ru-RU" sz="7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ru-RU" sz="105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6" name="Рисунок 75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77651" y="1929184"/>
            <a:ext cx="2059215" cy="2854713"/>
          </a:xfrm>
          <a:prstGeom prst="rect">
            <a:avLst/>
          </a:prstGeom>
        </p:spPr>
      </p:pic>
      <p:sp>
        <p:nvSpPr>
          <p:cNvPr id="28" name="Скругленный прямоугольник 27"/>
          <p:cNvSpPr/>
          <p:nvPr/>
        </p:nvSpPr>
        <p:spPr>
          <a:xfrm>
            <a:off x="7099147" y="4482705"/>
            <a:ext cx="1744028" cy="2066473"/>
          </a:xfrm>
          <a:prstGeom prst="roundRect">
            <a:avLst>
              <a:gd name="adj" fmla="val 4305"/>
            </a:avLst>
          </a:prstGeom>
          <a:solidFill>
            <a:schemeClr val="accent4">
              <a:lumMod val="40000"/>
              <a:lumOff val="60000"/>
            </a:schemeClr>
          </a:solidFill>
          <a:ln w="31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t"/>
          <a:lstStyle/>
          <a:p>
            <a:pPr algn="ctr"/>
            <a:r>
              <a:rPr lang="ru-RU" sz="900" b="1" dirty="0" smtClean="0">
                <a:solidFill>
                  <a:srgbClr val="4D0019"/>
                </a:solidFill>
                <a:cs typeface="Calibri" pitchFamily="34" charset="0"/>
              </a:rPr>
              <a:t>УСТАНОВКА ПАМЯТНИКОВ </a:t>
            </a:r>
            <a:br>
              <a:rPr lang="ru-RU" sz="900" b="1" dirty="0" smtClean="0">
                <a:solidFill>
                  <a:srgbClr val="4D0019"/>
                </a:solidFill>
                <a:cs typeface="Calibri" pitchFamily="34" charset="0"/>
              </a:rPr>
            </a:br>
            <a:r>
              <a:rPr lang="ru-RU" sz="900" b="1" dirty="0" smtClean="0">
                <a:solidFill>
                  <a:srgbClr val="4D0019"/>
                </a:solidFill>
                <a:cs typeface="Calibri" pitchFamily="34" charset="0"/>
              </a:rPr>
              <a:t>И МЕМОРИАЛЬНЫХ ДОСОК</a:t>
            </a:r>
            <a:endParaRPr lang="ru-RU" sz="900" b="1" dirty="0">
              <a:solidFill>
                <a:srgbClr val="4D0019"/>
              </a:solidFill>
              <a:cs typeface="Calibri" pitchFamily="34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АРХИТЕКТУРА ПРОЕКТА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"ИСТОРИЯ РОССИЙСКОГО ПРЕДПРИНИМАТЕЛЬСТВА"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9ACDD-8A75-42BB-A0AA-336CF67A68D0}" type="slidenum">
              <a:rPr lang="ru-RU" smtClean="0"/>
              <a:pPr/>
              <a:t>7</a:t>
            </a:fld>
            <a:endParaRPr lang="ru-RU"/>
          </a:p>
        </p:txBody>
      </p:sp>
      <p:grpSp>
        <p:nvGrpSpPr>
          <p:cNvPr id="12" name="Группа 11"/>
          <p:cNvGrpSpPr/>
          <p:nvPr/>
        </p:nvGrpSpPr>
        <p:grpSpPr>
          <a:xfrm>
            <a:off x="3984702" y="2654880"/>
            <a:ext cx="2250984" cy="1381548"/>
            <a:chOff x="3952323" y="2759285"/>
            <a:chExt cx="2063068" cy="1166162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0" name="Прямоугольник с двумя скругленными соседними углами 9"/>
            <p:cNvSpPr/>
            <p:nvPr/>
          </p:nvSpPr>
          <p:spPr>
            <a:xfrm>
              <a:off x="3952323" y="2759285"/>
              <a:ext cx="2063068" cy="961009"/>
            </a:xfrm>
            <a:prstGeom prst="round2SameRect">
              <a:avLst>
                <a:gd name="adj1" fmla="val 8403"/>
                <a:gd name="adj2" fmla="val 0"/>
              </a:avLst>
            </a:prstGeom>
            <a:gradFill flip="none" rotWithShape="1">
              <a:gsLst>
                <a:gs pos="10000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0">
                  <a:schemeClr val="accent1"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dirty="0" smtClean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100 </a:t>
              </a:r>
              <a:r>
                <a:rPr lang="ru-RU" dirty="0" smtClean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ВЕЛИКИХ </a:t>
              </a:r>
              <a:r>
                <a:rPr lang="ru-RU" sz="1100" dirty="0" smtClean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ПРЕДПРИНИМАТЕЛЕЙ</a:t>
              </a:r>
              <a:br>
                <a:rPr lang="ru-RU" sz="1100" dirty="0" smtClean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</a:br>
              <a:r>
                <a:rPr lang="ru-RU" sz="1050" dirty="0" smtClean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И </a:t>
              </a:r>
              <a:r>
                <a:rPr lang="ru-RU" sz="1050" dirty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МЕЦЕНАТОВ РОССИИ</a:t>
              </a:r>
            </a:p>
          </p:txBody>
        </p:sp>
        <p:sp>
          <p:nvSpPr>
            <p:cNvPr id="11" name="Прямоугольник с двумя скругленными соседними углами 10"/>
            <p:cNvSpPr/>
            <p:nvPr/>
          </p:nvSpPr>
          <p:spPr>
            <a:xfrm>
              <a:off x="3952323" y="3720295"/>
              <a:ext cx="2063068" cy="205152"/>
            </a:xfrm>
            <a:prstGeom prst="round2SameRect">
              <a:avLst>
                <a:gd name="adj1" fmla="val 0"/>
                <a:gd name="adj2" fmla="val 36836"/>
              </a:avLst>
            </a:prstGeom>
            <a:solidFill>
              <a:srgbClr val="4D00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 anchor="ctr"/>
            <a:lstStyle/>
            <a:p>
              <a:pPr algn="ctr"/>
              <a:r>
                <a:rPr lang="ru-RU" sz="1000" dirty="0" smtClean="0">
                  <a:solidFill>
                    <a:schemeClr val="bg1"/>
                  </a:solidFill>
                </a:rPr>
                <a:t>ВСЕРОССИЙСКАЯ АКЦИЯ</a:t>
              </a:r>
              <a:endParaRPr lang="ru-RU" sz="1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2921060" y="1067052"/>
            <a:ext cx="2063068" cy="1180987"/>
            <a:chOff x="2832828" y="1605892"/>
            <a:chExt cx="2063068" cy="1180987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3" name="Прямоугольник с двумя скругленными соседними углами 12"/>
            <p:cNvSpPr/>
            <p:nvPr/>
          </p:nvSpPr>
          <p:spPr>
            <a:xfrm>
              <a:off x="2832828" y="1605892"/>
              <a:ext cx="2063068" cy="975835"/>
            </a:xfrm>
            <a:prstGeom prst="round2SameRect">
              <a:avLst>
                <a:gd name="adj1" fmla="val 8923"/>
                <a:gd name="adj2" fmla="val 0"/>
              </a:avLst>
            </a:prstGeom>
            <a:gradFill flip="none" rotWithShape="1">
              <a:gsLst>
                <a:gs pos="100000">
                  <a:schemeClr val="accent6">
                    <a:shade val="30000"/>
                    <a:satMod val="115000"/>
                  </a:schemeClr>
                </a:gs>
                <a:gs pos="66000">
                  <a:schemeClr val="accent6">
                    <a:shade val="67500"/>
                    <a:satMod val="115000"/>
                  </a:schemeClr>
                </a:gs>
                <a:gs pos="0">
                  <a:schemeClr val="accent6"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200" b="1" dirty="0" smtClean="0"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ВСЕРОССИЙСКАЯ ОЛИМПИАДА </a:t>
              </a:r>
            </a:p>
            <a:p>
              <a:pPr algn="ctr"/>
              <a:r>
                <a:rPr lang="ru-RU" sz="900" dirty="0" smtClean="0"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по истории российского предпринимательства для школьников и студентов</a:t>
              </a:r>
              <a:endParaRPr lang="ru-RU" sz="9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7" name="Прямоугольник с двумя скругленными соседними углами 16"/>
            <p:cNvSpPr/>
            <p:nvPr/>
          </p:nvSpPr>
          <p:spPr>
            <a:xfrm>
              <a:off x="2832828" y="2581727"/>
              <a:ext cx="2063068" cy="205152"/>
            </a:xfrm>
            <a:prstGeom prst="round2SameRect">
              <a:avLst>
                <a:gd name="adj1" fmla="val 0"/>
                <a:gd name="adj2" fmla="val 36836"/>
              </a:avLst>
            </a:prstGeom>
            <a:solidFill>
              <a:srgbClr val="4D00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 anchor="ctr"/>
            <a:lstStyle/>
            <a:p>
              <a:pPr algn="ctr"/>
              <a:r>
                <a:rPr lang="ru-RU" sz="1000" dirty="0" smtClean="0">
                  <a:solidFill>
                    <a:schemeClr val="bg1"/>
                  </a:solidFill>
                </a:rPr>
                <a:t>ВСЕРОССИЙСКИЙ КОНКУРС</a:t>
              </a:r>
              <a:endParaRPr lang="ru-RU" sz="1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5204152" y="1067052"/>
            <a:ext cx="2063068" cy="1180987"/>
            <a:chOff x="3921466" y="4084493"/>
            <a:chExt cx="2063068" cy="1180987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8" name="Прямоугольник с двумя скругленными соседними углами 17"/>
            <p:cNvSpPr/>
            <p:nvPr/>
          </p:nvSpPr>
          <p:spPr>
            <a:xfrm>
              <a:off x="3921466" y="4084493"/>
              <a:ext cx="2063068" cy="975835"/>
            </a:xfrm>
            <a:prstGeom prst="round2SameRect">
              <a:avLst>
                <a:gd name="adj1" fmla="val 8923"/>
                <a:gd name="adj2" fmla="val 0"/>
              </a:avLst>
            </a:prstGeom>
            <a:gradFill flip="none" rotWithShape="1">
              <a:gsLst>
                <a:gs pos="100000">
                  <a:schemeClr val="accent6">
                    <a:shade val="30000"/>
                    <a:satMod val="115000"/>
                  </a:schemeClr>
                </a:gs>
                <a:gs pos="66000">
                  <a:schemeClr val="accent6">
                    <a:shade val="67500"/>
                    <a:satMod val="115000"/>
                  </a:schemeClr>
                </a:gs>
                <a:gs pos="0">
                  <a:schemeClr val="accent6"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200" b="1" dirty="0"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ВСЕРОССИЙСКИЙ КОНКУРС СОЧИНЕНИЙ</a:t>
              </a:r>
            </a:p>
            <a:p>
              <a:pPr algn="ctr"/>
              <a:r>
                <a:rPr lang="ru-RU" sz="900" dirty="0" smtClean="0"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по истории российского предпринимательства для школьников</a:t>
              </a:r>
              <a:endParaRPr lang="ru-RU" sz="9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9" name="Прямоугольник с двумя скругленными соседними углами 18"/>
            <p:cNvSpPr/>
            <p:nvPr/>
          </p:nvSpPr>
          <p:spPr>
            <a:xfrm>
              <a:off x="3921466" y="5060328"/>
              <a:ext cx="2063068" cy="205152"/>
            </a:xfrm>
            <a:prstGeom prst="round2SameRect">
              <a:avLst>
                <a:gd name="adj1" fmla="val 0"/>
                <a:gd name="adj2" fmla="val 36836"/>
              </a:avLst>
            </a:prstGeom>
            <a:solidFill>
              <a:srgbClr val="4D00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 anchor="ctr"/>
            <a:lstStyle/>
            <a:p>
              <a:pPr algn="ctr"/>
              <a:r>
                <a:rPr lang="ru-RU" sz="1000" dirty="0">
                  <a:solidFill>
                    <a:schemeClr val="bg1"/>
                  </a:solidFill>
                </a:rPr>
                <a:t>ВСЕРОССИЙСКИЙ КОНКУРС</a:t>
              </a: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6599498" y="2855441"/>
            <a:ext cx="2063068" cy="1180987"/>
            <a:chOff x="3921466" y="4084493"/>
            <a:chExt cx="2063068" cy="1180987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23" name="Прямоугольник с двумя скругленными соседними углами 22"/>
            <p:cNvSpPr/>
            <p:nvPr/>
          </p:nvSpPr>
          <p:spPr>
            <a:xfrm>
              <a:off x="3921466" y="4084493"/>
              <a:ext cx="2063068" cy="975835"/>
            </a:xfrm>
            <a:prstGeom prst="round2SameRect">
              <a:avLst>
                <a:gd name="adj1" fmla="val 8923"/>
                <a:gd name="adj2" fmla="val 0"/>
              </a:avLst>
            </a:prstGeom>
            <a:gradFill flip="none" rotWithShape="1">
              <a:gsLst>
                <a:gs pos="100000">
                  <a:schemeClr val="accent6">
                    <a:shade val="30000"/>
                    <a:satMod val="115000"/>
                  </a:schemeClr>
                </a:gs>
                <a:gs pos="66000">
                  <a:schemeClr val="accent6">
                    <a:shade val="67500"/>
                    <a:satMod val="115000"/>
                  </a:schemeClr>
                </a:gs>
                <a:gs pos="0">
                  <a:schemeClr val="accent6"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050" b="1" dirty="0" smtClean="0"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КОНКУРС </a:t>
              </a:r>
              <a:r>
                <a:rPr lang="ru-RU" sz="1050" b="1" dirty="0"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ИДЕЙ </a:t>
              </a:r>
            </a:p>
            <a:p>
              <a:pPr algn="ctr"/>
              <a:r>
                <a:rPr lang="ru-RU" sz="1050" b="1" dirty="0"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НА СОЗДАНИЕ ПАМЯТНИКА </a:t>
              </a:r>
              <a:br>
                <a:rPr lang="ru-RU" sz="1050" b="1" dirty="0"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</a:br>
              <a:r>
                <a:rPr lang="ru-RU" sz="1050" b="1" dirty="0"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РОССИЙСКОМУ ПРЕДПРИНИМАТЕЛЮ </a:t>
              </a:r>
              <a:br>
                <a:rPr lang="ru-RU" sz="1050" b="1" dirty="0"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</a:br>
              <a:r>
                <a:rPr lang="ru-RU" sz="1000" dirty="0"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(собирательный образ) </a:t>
              </a:r>
              <a:endParaRPr lang="ru-RU" sz="105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24" name="Прямоугольник с двумя скругленными соседними углами 23"/>
            <p:cNvSpPr/>
            <p:nvPr/>
          </p:nvSpPr>
          <p:spPr>
            <a:xfrm>
              <a:off x="3921466" y="5060328"/>
              <a:ext cx="2063068" cy="205152"/>
            </a:xfrm>
            <a:prstGeom prst="round2SameRect">
              <a:avLst>
                <a:gd name="adj1" fmla="val 0"/>
                <a:gd name="adj2" fmla="val 36836"/>
              </a:avLst>
            </a:prstGeom>
            <a:solidFill>
              <a:srgbClr val="4D00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 anchor="ctr"/>
            <a:lstStyle/>
            <a:p>
              <a:pPr algn="ctr"/>
              <a:r>
                <a:rPr lang="ru-RU" sz="1000" dirty="0" smtClean="0">
                  <a:solidFill>
                    <a:schemeClr val="bg1"/>
                  </a:solidFill>
                </a:rPr>
                <a:t>ВСЕРОССИЙСКИЙ КОНКУРС</a:t>
              </a:r>
              <a:endParaRPr lang="ru-RU" sz="1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1539238" y="2855441"/>
            <a:ext cx="2063068" cy="1180987"/>
            <a:chOff x="3921466" y="4084493"/>
            <a:chExt cx="2063068" cy="1180987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26" name="Прямоугольник с двумя скругленными соседними углами 25"/>
            <p:cNvSpPr/>
            <p:nvPr/>
          </p:nvSpPr>
          <p:spPr>
            <a:xfrm>
              <a:off x="3921466" y="4084493"/>
              <a:ext cx="2063068" cy="975835"/>
            </a:xfrm>
            <a:prstGeom prst="round2SameRect">
              <a:avLst>
                <a:gd name="adj1" fmla="val 8923"/>
                <a:gd name="adj2" fmla="val 0"/>
              </a:avLst>
            </a:prstGeom>
            <a:gradFill flip="none" rotWithShape="1">
              <a:gsLst>
                <a:gs pos="100000">
                  <a:schemeClr val="accent6">
                    <a:shade val="30000"/>
                    <a:satMod val="115000"/>
                  </a:schemeClr>
                </a:gs>
                <a:gs pos="66000">
                  <a:schemeClr val="accent6">
                    <a:shade val="67500"/>
                    <a:satMod val="115000"/>
                  </a:schemeClr>
                </a:gs>
                <a:gs pos="0">
                  <a:schemeClr val="accent6"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200" b="1" dirty="0" smtClean="0"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КОНКУРС </a:t>
              </a:r>
              <a:br>
                <a:rPr lang="ru-RU" sz="1200" b="1" dirty="0" smtClean="0"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</a:br>
              <a:r>
                <a:rPr lang="ru-RU" sz="1200" b="1" dirty="0" smtClean="0"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СМИ</a:t>
              </a:r>
              <a:r>
                <a:rPr lang="ru-RU" sz="1200" b="1" dirty="0"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, ТВ, </a:t>
              </a:r>
              <a:r>
                <a:rPr lang="ru-RU" sz="1200" b="1" dirty="0" smtClean="0"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КИНО</a:t>
              </a:r>
              <a:endParaRPr lang="ru-RU" sz="12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27" name="Прямоугольник с двумя скругленными соседними углами 26"/>
            <p:cNvSpPr/>
            <p:nvPr/>
          </p:nvSpPr>
          <p:spPr>
            <a:xfrm>
              <a:off x="3921466" y="5060328"/>
              <a:ext cx="2063068" cy="205152"/>
            </a:xfrm>
            <a:prstGeom prst="round2SameRect">
              <a:avLst>
                <a:gd name="adj1" fmla="val 0"/>
                <a:gd name="adj2" fmla="val 36836"/>
              </a:avLst>
            </a:prstGeom>
            <a:solidFill>
              <a:srgbClr val="4D00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 anchor="ctr"/>
            <a:lstStyle/>
            <a:p>
              <a:pPr algn="ctr"/>
              <a:r>
                <a:rPr lang="ru-RU" sz="1000" dirty="0">
                  <a:solidFill>
                    <a:schemeClr val="bg1"/>
                  </a:solidFill>
                </a:rPr>
                <a:t>ВСЕРОССИЙСКИЙ КОНКУРС</a:t>
              </a:r>
            </a:p>
          </p:txBody>
        </p:sp>
      </p:grpSp>
      <p:sp>
        <p:nvSpPr>
          <p:cNvPr id="29" name="Скругленный прямоугольник 28"/>
          <p:cNvSpPr/>
          <p:nvPr/>
        </p:nvSpPr>
        <p:spPr>
          <a:xfrm>
            <a:off x="3290737" y="4483104"/>
            <a:ext cx="3645853" cy="2066074"/>
          </a:xfrm>
          <a:prstGeom prst="roundRect">
            <a:avLst>
              <a:gd name="adj" fmla="val 4987"/>
            </a:avLst>
          </a:prstGeom>
          <a:solidFill>
            <a:schemeClr val="accent4">
              <a:lumMod val="40000"/>
              <a:lumOff val="60000"/>
            </a:schemeClr>
          </a:solidFill>
          <a:ln w="31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t"/>
          <a:lstStyle/>
          <a:p>
            <a:pPr algn="ctr">
              <a:spcAft>
                <a:spcPts val="600"/>
              </a:spcAft>
            </a:pPr>
            <a:r>
              <a:rPr lang="ru-RU" sz="1000" b="1" dirty="0" smtClean="0">
                <a:solidFill>
                  <a:srgbClr val="4D0019"/>
                </a:solidFill>
              </a:rPr>
              <a:t>ИЗДАТЕЛЬСКИЕ ПРОЕКТЫ</a:t>
            </a:r>
          </a:p>
          <a:p>
            <a:pPr marL="171450" indent="-171450" defTabSz="16319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ru-RU" sz="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Энциклопедическое издание </a:t>
            </a:r>
            <a:r>
              <a:rPr lang="ru-RU" sz="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«100 великих предпринимателей и меценатов России»</a:t>
            </a:r>
          </a:p>
          <a:p>
            <a:pPr marL="171450" indent="-1714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ru-RU" sz="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Серия брошюр о </a:t>
            </a:r>
            <a:r>
              <a:rPr lang="ru-RU" sz="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знаменитых предпринимателях прошлого.</a:t>
            </a:r>
          </a:p>
          <a:p>
            <a:pPr marL="171450" indent="-1714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ru-RU" sz="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Серия </a:t>
            </a:r>
            <a:r>
              <a:rPr lang="ru-RU" sz="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книг </a:t>
            </a:r>
            <a:r>
              <a:rPr lang="ru-RU" sz="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«</a:t>
            </a:r>
            <a:r>
              <a:rPr lang="ru-RU" sz="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Традиции российского предпринимательства».</a:t>
            </a:r>
          </a:p>
          <a:p>
            <a:pPr marL="171450" indent="-1714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ru-RU" sz="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Подарочное энциклопедическое издание  «</a:t>
            </a:r>
            <a:r>
              <a:rPr lang="ru-RU" sz="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История российского предпринимательства» / «Четыре столетия российского предпринимательства».</a:t>
            </a:r>
          </a:p>
          <a:p>
            <a:pPr marL="171450" indent="-1714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ru-RU" sz="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Подарочное издание  «</a:t>
            </a:r>
            <a:r>
              <a:rPr lang="ru-RU" sz="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История России в предпринимательских биографиях» </a:t>
            </a:r>
            <a:endParaRPr lang="ru-RU" sz="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171450" indent="-1714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ru-RU" sz="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Календарь </a:t>
            </a:r>
            <a:r>
              <a:rPr lang="ru-RU" sz="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памятных дат </a:t>
            </a:r>
            <a:r>
              <a:rPr lang="ru-RU" sz="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из </a:t>
            </a:r>
            <a:r>
              <a:rPr lang="ru-RU" sz="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истории российского предпринимательства</a:t>
            </a:r>
            <a:r>
              <a:rPr lang="ru-RU" sz="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endParaRPr lang="ru-RU" sz="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1384153" y="4482705"/>
            <a:ext cx="1744027" cy="2066075"/>
          </a:xfrm>
          <a:prstGeom prst="roundRect">
            <a:avLst>
              <a:gd name="adj" fmla="val 5158"/>
            </a:avLst>
          </a:prstGeom>
          <a:solidFill>
            <a:schemeClr val="accent4">
              <a:lumMod val="40000"/>
              <a:lumOff val="60000"/>
            </a:schemeClr>
          </a:solidFill>
          <a:ln w="31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rtlCol="0" anchor="t"/>
          <a:lstStyle/>
          <a:p>
            <a:pPr algn="ctr">
              <a:spcAft>
                <a:spcPts val="600"/>
              </a:spcAft>
            </a:pPr>
            <a:r>
              <a:rPr lang="ru-RU" sz="1000" b="1" dirty="0" smtClean="0">
                <a:solidFill>
                  <a:srgbClr val="4D0019"/>
                </a:solidFill>
              </a:rPr>
              <a:t>КИНО- И ТВ-ПРОЕКТЫ</a:t>
            </a:r>
          </a:p>
          <a:p>
            <a:pPr marL="127000" indent="-1270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Всероссийский </a:t>
            </a:r>
            <a:r>
              <a:rPr lang="ru-RU" sz="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конкурс сценариев документальных фильмов о предпринимателях </a:t>
            </a:r>
            <a:endParaRPr lang="ru-RU" sz="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127000" indent="-1270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Всероссийский </a:t>
            </a:r>
            <a:r>
              <a:rPr lang="ru-RU" sz="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конкурс документальных фильмов, телепрограмм, видео-сюжетов  </a:t>
            </a:r>
            <a:r>
              <a:rPr lang="ru-RU" sz="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sz="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и </a:t>
            </a:r>
            <a:r>
              <a:rPr lang="ru-RU" sz="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материалов печатных СМИ </a:t>
            </a:r>
            <a:endParaRPr lang="ru-RU" sz="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127000" indent="-1270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ТВ-проект</a:t>
            </a:r>
            <a:r>
              <a:rPr lang="ru-RU" sz="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 подготовка документального сериала по  истории развития бизнеса в России</a:t>
            </a:r>
          </a:p>
        </p:txBody>
      </p:sp>
      <p:grpSp>
        <p:nvGrpSpPr>
          <p:cNvPr id="51" name="Группа 50"/>
          <p:cNvGrpSpPr/>
          <p:nvPr/>
        </p:nvGrpSpPr>
        <p:grpSpPr>
          <a:xfrm>
            <a:off x="7282548" y="5223719"/>
            <a:ext cx="1409997" cy="846387"/>
            <a:chOff x="7121884" y="5126250"/>
            <a:chExt cx="1409997" cy="846387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3" name="Прямоугольник 32"/>
            <p:cNvSpPr/>
            <p:nvPr/>
          </p:nvSpPr>
          <p:spPr>
            <a:xfrm>
              <a:off x="7121884" y="5126250"/>
              <a:ext cx="1409997" cy="846387"/>
            </a:xfrm>
            <a:prstGeom prst="rect">
              <a:avLst/>
            </a:prstGeom>
            <a:gradFill flip="none" rotWithShape="1">
              <a:gsLst>
                <a:gs pos="48000">
                  <a:schemeClr val="accent4"/>
                </a:gs>
                <a:gs pos="52000">
                  <a:schemeClr val="accent4">
                    <a:lumMod val="50000"/>
                  </a:schemeClr>
                </a:gs>
              </a:gsLst>
              <a:lin ang="3600000" scaled="0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2" name="Рисунок 31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129"/>
            <a:stretch/>
          </p:blipFill>
          <p:spPr>
            <a:xfrm>
              <a:off x="7154408" y="5167271"/>
              <a:ext cx="1337035" cy="768917"/>
            </a:xfrm>
            <a:prstGeom prst="rect">
              <a:avLst/>
            </a:prstGeom>
          </p:spPr>
        </p:pic>
        <p:sp>
          <p:nvSpPr>
            <p:cNvPr id="34" name="Овал 33"/>
            <p:cNvSpPr/>
            <p:nvPr/>
          </p:nvSpPr>
          <p:spPr>
            <a:xfrm>
              <a:off x="7176569" y="5195842"/>
              <a:ext cx="45719" cy="45719"/>
            </a:xfrm>
            <a:prstGeom prst="ellipse">
              <a:avLst/>
            </a:prstGeom>
            <a:gradFill flip="none" rotWithShape="1">
              <a:gsLst>
                <a:gs pos="0">
                  <a:schemeClr val="accent4"/>
                </a:gs>
                <a:gs pos="100000">
                  <a:schemeClr val="accent4">
                    <a:lumMod val="5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3175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8419581" y="5195842"/>
              <a:ext cx="45719" cy="45719"/>
            </a:xfrm>
            <a:prstGeom prst="ellipse">
              <a:avLst/>
            </a:prstGeom>
            <a:gradFill flip="none" rotWithShape="1">
              <a:gsLst>
                <a:gs pos="0">
                  <a:schemeClr val="accent4"/>
                </a:gs>
                <a:gs pos="100000">
                  <a:schemeClr val="accent4">
                    <a:lumMod val="5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3175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Овал 35"/>
            <p:cNvSpPr/>
            <p:nvPr/>
          </p:nvSpPr>
          <p:spPr>
            <a:xfrm>
              <a:off x="7176569" y="5864973"/>
              <a:ext cx="45719" cy="45719"/>
            </a:xfrm>
            <a:prstGeom prst="ellipse">
              <a:avLst/>
            </a:prstGeom>
            <a:gradFill flip="none" rotWithShape="1">
              <a:gsLst>
                <a:gs pos="0">
                  <a:schemeClr val="accent4"/>
                </a:gs>
                <a:gs pos="100000">
                  <a:schemeClr val="accent4">
                    <a:lumMod val="5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3175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Овал 36"/>
            <p:cNvSpPr/>
            <p:nvPr/>
          </p:nvSpPr>
          <p:spPr>
            <a:xfrm>
              <a:off x="8419581" y="5864973"/>
              <a:ext cx="45719" cy="45719"/>
            </a:xfrm>
            <a:prstGeom prst="ellipse">
              <a:avLst/>
            </a:prstGeom>
            <a:gradFill flip="none" rotWithShape="1">
              <a:gsLst>
                <a:gs pos="0">
                  <a:schemeClr val="accent4"/>
                </a:gs>
                <a:gs pos="100000">
                  <a:schemeClr val="accent4">
                    <a:lumMod val="5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3175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4" name="Прямоугольник 43"/>
          <p:cNvSpPr/>
          <p:nvPr/>
        </p:nvSpPr>
        <p:spPr>
          <a:xfrm>
            <a:off x="4080518" y="2386212"/>
            <a:ext cx="2053480" cy="2686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i="1" dirty="0" smtClean="0">
                <a:solidFill>
                  <a:schemeClr val="accent1"/>
                </a:solidFill>
              </a:rPr>
              <a:t>КЛЮЧЕВОЕ СОБЫТИЕ</a:t>
            </a:r>
            <a:endParaRPr lang="ru-RU" sz="900" i="1" dirty="0">
              <a:solidFill>
                <a:schemeClr val="accent1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312195" y="4556377"/>
            <a:ext cx="1019836" cy="2686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i="1" dirty="0" smtClean="0">
                <a:solidFill>
                  <a:schemeClr val="accent4">
                    <a:lumMod val="50000"/>
                  </a:schemeClr>
                </a:solidFill>
              </a:rPr>
              <a:t>РЕЗУЛЬТАТЫ</a:t>
            </a:r>
            <a:endParaRPr lang="ru-RU" sz="900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74" name="Рисунок 7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039" y="962236"/>
            <a:ext cx="1152248" cy="1364696"/>
          </a:xfrm>
          <a:prstGeom prst="rect">
            <a:avLst/>
          </a:prstGeom>
        </p:spPr>
      </p:pic>
      <p:pic>
        <p:nvPicPr>
          <p:cNvPr id="75" name="Рисунок 7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12669" y="962236"/>
            <a:ext cx="1152248" cy="1364696"/>
          </a:xfrm>
          <a:prstGeom prst="rect">
            <a:avLst/>
          </a:prstGeom>
        </p:spPr>
      </p:pic>
      <p:grpSp>
        <p:nvGrpSpPr>
          <p:cNvPr id="80" name="Группа 79"/>
          <p:cNvGrpSpPr/>
          <p:nvPr/>
        </p:nvGrpSpPr>
        <p:grpSpPr>
          <a:xfrm>
            <a:off x="8843175" y="2930988"/>
            <a:ext cx="781678" cy="1047854"/>
            <a:chOff x="8571418" y="2731191"/>
            <a:chExt cx="1079767" cy="1447448"/>
          </a:xfrm>
        </p:grpSpPr>
        <p:pic>
          <p:nvPicPr>
            <p:cNvPr id="78" name="Рисунок 77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71418" y="2749889"/>
              <a:ext cx="1066800" cy="1428750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9" name="Рисунок 78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26988">
              <a:off x="8584385" y="2731191"/>
              <a:ext cx="1066800" cy="1428750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81" name="Рисунок 8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43049">
            <a:off x="2361519" y="1316904"/>
            <a:ext cx="417526" cy="478059"/>
          </a:xfrm>
          <a:prstGeom prst="rect">
            <a:avLst/>
          </a:prstGeom>
        </p:spPr>
      </p:pic>
      <p:pic>
        <p:nvPicPr>
          <p:cNvPr id="83" name="Рисунок 82"/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89505" y="1175306"/>
            <a:ext cx="410863" cy="68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94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ятиугольник 26"/>
          <p:cNvSpPr/>
          <p:nvPr/>
        </p:nvSpPr>
        <p:spPr>
          <a:xfrm>
            <a:off x="4798710" y="4733340"/>
            <a:ext cx="191421" cy="361878"/>
          </a:xfrm>
          <a:prstGeom prst="homePlat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ятиугольник 27"/>
          <p:cNvSpPr/>
          <p:nvPr/>
        </p:nvSpPr>
        <p:spPr>
          <a:xfrm>
            <a:off x="2457887" y="4733340"/>
            <a:ext cx="191421" cy="361878"/>
          </a:xfrm>
          <a:prstGeom prst="homePlat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ятиугольник 28"/>
          <p:cNvSpPr/>
          <p:nvPr/>
        </p:nvSpPr>
        <p:spPr>
          <a:xfrm>
            <a:off x="7139533" y="4733340"/>
            <a:ext cx="191421" cy="361878"/>
          </a:xfrm>
          <a:prstGeom prst="homePlat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308486" y="5202098"/>
            <a:ext cx="2266558" cy="891519"/>
          </a:xfrm>
        </p:spPr>
        <p:txBody>
          <a:bodyPr>
            <a:no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ru-RU" sz="800" dirty="0" smtClean="0"/>
              <a:t>Поиск, сбор и анализ информации </a:t>
            </a:r>
            <a:br>
              <a:rPr lang="ru-RU" sz="800" dirty="0" smtClean="0"/>
            </a:br>
            <a:r>
              <a:rPr lang="ru-RU" sz="800" dirty="0" smtClean="0"/>
              <a:t>о </a:t>
            </a:r>
            <a:r>
              <a:rPr lang="ru-RU" sz="800" dirty="0"/>
              <a:t>номинантах – исторических </a:t>
            </a:r>
            <a:r>
              <a:rPr lang="ru-RU" sz="800" dirty="0" smtClean="0"/>
              <a:t>личностях. 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ru-RU" sz="800" dirty="0" smtClean="0"/>
              <a:t>Прием заявок. Составление списка номинантов  с 20 октября 2014 г. </a:t>
            </a:r>
            <a:endParaRPr lang="ru-RU" sz="800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КЛЮЧЕВОЕ СОБЫТИЕ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"ИСТОРИЯ РОССИЙСКОГО ПРЕДПРИНИМАТЕЛЬСТВА"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9ACDD-8A75-42BB-A0AA-336CF67A68D0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3"/>
          </p:nvPr>
        </p:nvSpPr>
        <p:spPr>
          <a:xfrm>
            <a:off x="1432560" y="989674"/>
            <a:ext cx="7040880" cy="71107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1300" dirty="0" smtClean="0"/>
              <a:t>ВСЕРОССИЙСКАЯ АКЦИЯ </a:t>
            </a:r>
            <a:br>
              <a:rPr lang="ru-RU" sz="1300" dirty="0" smtClean="0"/>
            </a:br>
            <a:r>
              <a:rPr lang="ru-RU" sz="1600" b="1" dirty="0" smtClean="0">
                <a:solidFill>
                  <a:srgbClr val="C00000"/>
                </a:solidFill>
              </a:rPr>
              <a:t>«</a:t>
            </a:r>
            <a:r>
              <a:rPr lang="ru-RU" sz="2000" b="1" dirty="0" smtClean="0">
                <a:solidFill>
                  <a:srgbClr val="C00000"/>
                </a:solidFill>
              </a:rPr>
              <a:t>100 </a:t>
            </a:r>
            <a:r>
              <a:rPr lang="ru-RU" sz="1600" b="1" dirty="0" smtClean="0">
                <a:solidFill>
                  <a:srgbClr val="C00000"/>
                </a:solidFill>
              </a:rPr>
              <a:t>ВЕЛИКИХ ПРЕДПРИНИМАТЕЛЕЙ И МЕЦЕНАТОВ РОССИИ»</a:t>
            </a:r>
            <a:endParaRPr lang="ru-RU" sz="1600" b="1" dirty="0">
              <a:solidFill>
                <a:srgbClr val="C00000"/>
              </a:solidFill>
            </a:endParaRPr>
          </a:p>
        </p:txBody>
      </p:sp>
      <p:pic>
        <p:nvPicPr>
          <p:cNvPr id="9" name="Рисунок 6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733514" y="2872794"/>
            <a:ext cx="1074492" cy="143212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0" name="Рисунок 7"/>
          <p:cNvPicPr>
            <a:picLocks noChangeAspect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064940" y="2566735"/>
            <a:ext cx="1086074" cy="143212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1" name="Рисунок 8"/>
          <p:cNvPicPr>
            <a:picLocks noChangeAspect="1"/>
          </p:cNvPicPr>
          <p:nvPr/>
        </p:nvPicPr>
        <p:blipFill>
          <a:blip r:embed="rId7" cstate="print">
            <a:duotone>
              <a:schemeClr val="accent5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4407948" y="2401601"/>
            <a:ext cx="1058770" cy="1432126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2" name="Рисунок 9"/>
          <p:cNvPicPr>
            <a:picLocks noChangeAspect="1"/>
          </p:cNvPicPr>
          <p:nvPr/>
        </p:nvPicPr>
        <p:blipFill>
          <a:blip r:embed="rId8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723652" y="2566735"/>
            <a:ext cx="1037056" cy="1432126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15" name="Подзаголовок 7"/>
          <p:cNvSpPr txBox="1">
            <a:spLocks/>
          </p:cNvSpPr>
          <p:nvPr/>
        </p:nvSpPr>
        <p:spPr>
          <a:xfrm>
            <a:off x="1446309" y="4239537"/>
            <a:ext cx="1676400" cy="3441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74295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kern="1200">
                <a:solidFill>
                  <a:schemeClr val="accent5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371475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2950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14425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5900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57375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00325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71800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800" i="1" dirty="0" smtClean="0"/>
              <a:t>К. Т. Солдатенков</a:t>
            </a:r>
            <a:endParaRPr lang="ru-RU" sz="800" i="1" dirty="0">
              <a:solidFill>
                <a:srgbClr val="C00000"/>
              </a:solidFill>
            </a:endParaRPr>
          </a:p>
        </p:txBody>
      </p:sp>
      <p:sp>
        <p:nvSpPr>
          <p:cNvPr id="16" name="Подзаголовок 7"/>
          <p:cNvSpPr txBox="1">
            <a:spLocks/>
          </p:cNvSpPr>
          <p:nvPr/>
        </p:nvSpPr>
        <p:spPr>
          <a:xfrm>
            <a:off x="2769361" y="3944603"/>
            <a:ext cx="1676400" cy="3441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74295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kern="1200">
                <a:solidFill>
                  <a:schemeClr val="accent5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371475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2950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14425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5900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57375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00325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71800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800" i="1" dirty="0" smtClean="0"/>
              <a:t>С. Т. Морозов</a:t>
            </a:r>
            <a:endParaRPr lang="ru-RU" sz="800" i="1" dirty="0">
              <a:solidFill>
                <a:srgbClr val="C00000"/>
              </a:solidFill>
            </a:endParaRPr>
          </a:p>
        </p:txBody>
      </p:sp>
      <p:sp>
        <p:nvSpPr>
          <p:cNvPr id="17" name="Подзаголовок 7"/>
          <p:cNvSpPr txBox="1">
            <a:spLocks/>
          </p:cNvSpPr>
          <p:nvPr/>
        </p:nvSpPr>
        <p:spPr>
          <a:xfrm>
            <a:off x="4099133" y="3739450"/>
            <a:ext cx="1676400" cy="3441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74295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kern="1200">
                <a:solidFill>
                  <a:schemeClr val="accent5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371475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2950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14425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5900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57375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00325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71800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800" i="1" dirty="0" smtClean="0"/>
              <a:t>С. И. Мамонтов</a:t>
            </a:r>
            <a:endParaRPr lang="ru-RU" sz="800" i="1" dirty="0">
              <a:solidFill>
                <a:srgbClr val="C00000"/>
              </a:solidFill>
            </a:endParaRPr>
          </a:p>
        </p:txBody>
      </p:sp>
      <p:sp>
        <p:nvSpPr>
          <p:cNvPr id="18" name="Подзаголовок 7"/>
          <p:cNvSpPr txBox="1">
            <a:spLocks/>
          </p:cNvSpPr>
          <p:nvPr/>
        </p:nvSpPr>
        <p:spPr>
          <a:xfrm>
            <a:off x="5403980" y="3944603"/>
            <a:ext cx="1676400" cy="3441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74295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kern="1200">
                <a:solidFill>
                  <a:schemeClr val="accent5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371475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2950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14425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5900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57375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00325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71800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800" i="1" dirty="0" smtClean="0"/>
              <a:t>А. И. Абрикосов</a:t>
            </a:r>
            <a:endParaRPr lang="ru-RU" sz="800" i="1" dirty="0">
              <a:solidFill>
                <a:srgbClr val="C00000"/>
              </a:solidFill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10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7"/>
          <a:stretch/>
        </p:blipFill>
        <p:spPr>
          <a:xfrm>
            <a:off x="7017643" y="2914570"/>
            <a:ext cx="993110" cy="13485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Подзаголовок 7"/>
          <p:cNvSpPr txBox="1">
            <a:spLocks/>
          </p:cNvSpPr>
          <p:nvPr/>
        </p:nvSpPr>
        <p:spPr>
          <a:xfrm>
            <a:off x="6675998" y="4239537"/>
            <a:ext cx="1676400" cy="3441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74295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kern="1200">
                <a:solidFill>
                  <a:schemeClr val="accent5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371475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2950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14425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5900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57375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00325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71800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800" i="1" dirty="0" smtClean="0"/>
              <a:t>В. А. Кокорев</a:t>
            </a:r>
            <a:endParaRPr lang="ru-RU" sz="800" i="1" dirty="0">
              <a:solidFill>
                <a:srgbClr val="C00000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08486" y="4733340"/>
            <a:ext cx="2266558" cy="36187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200" dirty="0">
                <a:solidFill>
                  <a:srgbClr val="4D0019"/>
                </a:solidFill>
              </a:rPr>
              <a:t>Сбор </a:t>
            </a:r>
            <a:r>
              <a:rPr lang="ru-RU" sz="1200" dirty="0" smtClean="0">
                <a:solidFill>
                  <a:srgbClr val="4D0019"/>
                </a:solidFill>
              </a:rPr>
              <a:t>информации</a:t>
            </a:r>
            <a:endParaRPr lang="ru-RU" sz="1050" dirty="0">
              <a:solidFill>
                <a:srgbClr val="4D0019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649309" y="4733340"/>
            <a:ext cx="2266558" cy="36187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200" dirty="0">
                <a:solidFill>
                  <a:srgbClr val="4D0019"/>
                </a:solidFill>
              </a:rPr>
              <a:t>Создание интернет-галереи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990133" y="4733340"/>
            <a:ext cx="2266558" cy="36187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200" dirty="0">
                <a:solidFill>
                  <a:srgbClr val="4D0019"/>
                </a:solidFill>
              </a:rPr>
              <a:t>Организация  </a:t>
            </a:r>
            <a:r>
              <a:rPr lang="ru-RU" sz="1200" dirty="0" smtClean="0">
                <a:solidFill>
                  <a:srgbClr val="4D0019"/>
                </a:solidFill>
              </a:rPr>
              <a:t>рейтинга</a:t>
            </a:r>
            <a:endParaRPr lang="ru-RU" sz="1050" dirty="0">
              <a:solidFill>
                <a:srgbClr val="4D0019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7330956" y="4733340"/>
            <a:ext cx="2266558" cy="36187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200" dirty="0">
                <a:solidFill>
                  <a:srgbClr val="4D0019"/>
                </a:solidFill>
              </a:rPr>
              <a:t>Финальные </a:t>
            </a:r>
            <a:r>
              <a:rPr lang="ru-RU" sz="1200" dirty="0" smtClean="0">
                <a:solidFill>
                  <a:srgbClr val="4D0019"/>
                </a:solidFill>
              </a:rPr>
              <a:t>мероприятия</a:t>
            </a:r>
            <a:endParaRPr lang="ru-RU" sz="1050" dirty="0">
              <a:solidFill>
                <a:srgbClr val="4D0019"/>
              </a:solidFill>
            </a:endParaRPr>
          </a:p>
        </p:txBody>
      </p:sp>
      <p:sp>
        <p:nvSpPr>
          <p:cNvPr id="30" name="Объект 6"/>
          <p:cNvSpPr txBox="1">
            <a:spLocks/>
          </p:cNvSpPr>
          <p:nvPr/>
        </p:nvSpPr>
        <p:spPr>
          <a:xfrm>
            <a:off x="2649309" y="5202098"/>
            <a:ext cx="2266558" cy="8915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5738" indent="-185738" algn="l" defTabSz="742950" rtl="0" eaLnBrk="1" latinLnBrk="0" hangingPunct="1">
              <a:lnSpc>
                <a:spcPct val="90000"/>
              </a:lnSpc>
              <a:spcBef>
                <a:spcPts val="813"/>
              </a:spcBef>
              <a:buClr>
                <a:srgbClr val="4D0019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2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Clr>
                <a:srgbClr val="4D0019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286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Clr>
                <a:srgbClr val="4D0019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001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Clr>
                <a:srgbClr val="4D0019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716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Clr>
                <a:srgbClr val="4D0019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431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5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0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5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ru-RU" sz="800" dirty="0" smtClean="0"/>
              <a:t>Портретная галерея великих (значительных, знаменитых) предпринимателей  городов, районов, регионов страны</a:t>
            </a:r>
          </a:p>
          <a:p>
            <a:pPr marL="0" indent="0"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ru-RU" sz="800" dirty="0" smtClean="0"/>
              <a:t> 10 февраля - 01 сентября 2015 г.</a:t>
            </a:r>
            <a:endParaRPr lang="ru-RU" sz="800" dirty="0"/>
          </a:p>
        </p:txBody>
      </p:sp>
      <p:sp>
        <p:nvSpPr>
          <p:cNvPr id="31" name="Объект 6"/>
          <p:cNvSpPr txBox="1">
            <a:spLocks/>
          </p:cNvSpPr>
          <p:nvPr/>
        </p:nvSpPr>
        <p:spPr>
          <a:xfrm>
            <a:off x="4990133" y="5202098"/>
            <a:ext cx="2266558" cy="8915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5738" indent="-185738" algn="l" defTabSz="742950" rtl="0" eaLnBrk="1" latinLnBrk="0" hangingPunct="1">
              <a:lnSpc>
                <a:spcPct val="90000"/>
              </a:lnSpc>
              <a:spcBef>
                <a:spcPts val="813"/>
              </a:spcBef>
              <a:buClr>
                <a:srgbClr val="4D0019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2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Clr>
                <a:srgbClr val="4D0019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286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Clr>
                <a:srgbClr val="4D0019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001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Clr>
                <a:srgbClr val="4D0019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716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Clr>
                <a:srgbClr val="4D0019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431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5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0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5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ru-RU" sz="800" dirty="0" smtClean="0"/>
              <a:t>Рейтинговое общественное голосование </a:t>
            </a:r>
            <a:br>
              <a:rPr lang="ru-RU" sz="800" dirty="0" smtClean="0"/>
            </a:br>
            <a:r>
              <a:rPr lang="ru-RU" sz="800" dirty="0" smtClean="0"/>
              <a:t>в </a:t>
            </a:r>
            <a:r>
              <a:rPr lang="ru-RU" sz="800" dirty="0"/>
              <a:t>регионах, на федеральном </a:t>
            </a:r>
            <a:r>
              <a:rPr lang="ru-RU" sz="800" dirty="0" smtClean="0"/>
              <a:t>уровне.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ru-RU" sz="800" dirty="0" smtClean="0"/>
              <a:t>01 сентября -30 ноября 2015 г.</a:t>
            </a:r>
            <a:endParaRPr lang="ru-RU" sz="800" dirty="0"/>
          </a:p>
        </p:txBody>
      </p:sp>
      <p:sp>
        <p:nvSpPr>
          <p:cNvPr id="32" name="Объект 6"/>
          <p:cNvSpPr txBox="1">
            <a:spLocks/>
          </p:cNvSpPr>
          <p:nvPr/>
        </p:nvSpPr>
        <p:spPr>
          <a:xfrm>
            <a:off x="7330956" y="5202098"/>
            <a:ext cx="2266558" cy="89151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185738" indent="-185738" algn="l" defTabSz="742950" rtl="0" eaLnBrk="1" latinLnBrk="0" hangingPunct="1">
              <a:lnSpc>
                <a:spcPct val="90000"/>
              </a:lnSpc>
              <a:spcBef>
                <a:spcPts val="813"/>
              </a:spcBef>
              <a:buClr>
                <a:srgbClr val="4D0019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2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Clr>
                <a:srgbClr val="4D0019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286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Clr>
                <a:srgbClr val="4D0019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001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Clr>
                <a:srgbClr val="4D0019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716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Clr>
                <a:srgbClr val="4D0019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431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5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0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5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ru-RU" sz="800" dirty="0" smtClean="0"/>
              <a:t>Подведение итогов акции</a:t>
            </a:r>
          </a:p>
          <a:p>
            <a:pPr marL="0" indent="0"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ru-RU" sz="800" dirty="0" smtClean="0"/>
              <a:t> 01 ноября-31 декабря 2015 г.</a:t>
            </a:r>
          </a:p>
          <a:p>
            <a:pPr marL="0" indent="0"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ru-RU" sz="800" dirty="0" smtClean="0"/>
              <a:t>По итогам  Всероссийской акции пройдут мероприятия по увековечиванию памяти:  </a:t>
            </a:r>
            <a:r>
              <a:rPr lang="ru-RU" sz="800" b="1" dirty="0" smtClean="0"/>
              <a:t>установка мемориальных досок и памятников</a:t>
            </a:r>
            <a:endParaRPr lang="ru-RU" sz="800" b="1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947334" y="1859284"/>
            <a:ext cx="8011332" cy="471898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algn="ctr"/>
            <a:r>
              <a:rPr lang="ru-RU" sz="1200" dirty="0" smtClean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С 20 октября 2014 года идет приём заявок для </a:t>
            </a:r>
            <a:r>
              <a:rPr lang="ru-RU" sz="1200" dirty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участия </a:t>
            </a:r>
            <a:r>
              <a:rPr lang="ru-RU" sz="1200" dirty="0" smtClean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в акции.</a:t>
            </a:r>
          </a:p>
          <a:p>
            <a:pPr algn="ctr"/>
            <a:r>
              <a:rPr lang="ru-RU" sz="1200" dirty="0" smtClean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 Заявлено 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более 200</a:t>
            </a:r>
            <a:r>
              <a:rPr lang="ru-RU" sz="1200" dirty="0" smtClean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номинантов</a:t>
            </a:r>
            <a:r>
              <a:rPr lang="ru-RU" sz="1200" dirty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 – исторических личностей</a:t>
            </a:r>
          </a:p>
        </p:txBody>
      </p:sp>
    </p:spTree>
    <p:extLst>
      <p:ext uri="{BB962C8B-B14F-4D97-AF65-F5344CB8AC3E}">
        <p14:creationId xmlns:p14="http://schemas.microsoft.com/office/powerpoint/2010/main" val="28082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ятиугольник 26"/>
          <p:cNvSpPr/>
          <p:nvPr/>
        </p:nvSpPr>
        <p:spPr>
          <a:xfrm>
            <a:off x="5991923" y="2403622"/>
            <a:ext cx="305874" cy="626888"/>
          </a:xfrm>
          <a:prstGeom prst="homePlat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8" name="Пятиугольник 27"/>
          <p:cNvSpPr/>
          <p:nvPr/>
        </p:nvSpPr>
        <p:spPr>
          <a:xfrm>
            <a:off x="3629671" y="2403621"/>
            <a:ext cx="305874" cy="626888"/>
          </a:xfrm>
          <a:prstGeom prst="homePlat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1573684" y="3079032"/>
            <a:ext cx="2266150" cy="891519"/>
          </a:xfrm>
        </p:spPr>
        <p:txBody>
          <a:bodyPr>
            <a:no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ru-RU" sz="900" dirty="0" smtClean="0"/>
              <a:t>Региональный этап проводится на базе ведущих ВУЗов региона.  Победители приглашаются </a:t>
            </a:r>
            <a:r>
              <a:rPr lang="ru-RU" sz="900" dirty="0"/>
              <a:t>в Москву для участия в федеральном этапе </a:t>
            </a:r>
            <a:r>
              <a:rPr lang="ru-RU" sz="900" dirty="0" smtClean="0"/>
              <a:t>Олимпиады</a:t>
            </a:r>
            <a:endParaRPr lang="ru-RU" sz="900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КЛЮЧЕВОЕ СОБЫТИЕ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srgbClr val="7F5F52">
                    <a:lumMod val="75000"/>
                  </a:srgbClr>
                </a:solidFill>
              </a:rPr>
              <a:t>"ИСТОРИЯ РОССИЙСКОГО ПРЕДПРИНИМАТЕЛЬСТВА"</a:t>
            </a:r>
            <a:endParaRPr lang="ru-RU" dirty="0">
              <a:solidFill>
                <a:srgbClr val="7F5F52">
                  <a:lumMod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9ACDD-8A75-42BB-A0AA-336CF67A68D0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3"/>
          </p:nvPr>
        </p:nvSpPr>
        <p:spPr>
          <a:xfrm>
            <a:off x="1432560" y="989674"/>
            <a:ext cx="7040880" cy="71107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dirty="0" smtClean="0"/>
              <a:t>ВСЕРОССИЙСКАЯ СТУДЕНЧЕСКАЯ ОЛИМПИАДА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b="1" dirty="0" smtClean="0"/>
              <a:t>ПО ИСТОРИИ РОССИЙСКОГО ПРЕДПРИНИМАТЕЛЬСТВА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573683" y="2403621"/>
            <a:ext cx="2266150" cy="6268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200" dirty="0" smtClean="0">
                <a:solidFill>
                  <a:srgbClr val="4D0019"/>
                </a:solidFill>
              </a:rPr>
              <a:t>Региональный этап</a:t>
            </a:r>
            <a:endParaRPr lang="ru-RU" sz="1200" dirty="0">
              <a:solidFill>
                <a:srgbClr val="4D0019"/>
              </a:solidFill>
            </a:endParaRPr>
          </a:p>
          <a:p>
            <a:pPr algn="ctr">
              <a:lnSpc>
                <a:spcPct val="80000"/>
              </a:lnSpc>
            </a:pPr>
            <a:r>
              <a:rPr lang="ru-RU" sz="1200" dirty="0" smtClean="0">
                <a:solidFill>
                  <a:srgbClr val="4D0019"/>
                </a:solidFill>
              </a:rPr>
              <a:t>февраль </a:t>
            </a:r>
            <a:r>
              <a:rPr lang="ru-RU" sz="1200" dirty="0">
                <a:solidFill>
                  <a:srgbClr val="4D0019"/>
                </a:solidFill>
              </a:rPr>
              <a:t>2015 </a:t>
            </a:r>
            <a:r>
              <a:rPr lang="ru-RU" sz="1200" dirty="0" smtClean="0">
                <a:solidFill>
                  <a:srgbClr val="4D0019"/>
                </a:solidFill>
              </a:rPr>
              <a:t>г.</a:t>
            </a:r>
            <a:endParaRPr lang="ru-RU" sz="1050" dirty="0">
              <a:solidFill>
                <a:srgbClr val="4D0019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935953" y="2403621"/>
            <a:ext cx="2266150" cy="6268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200" dirty="0" smtClean="0">
                <a:solidFill>
                  <a:srgbClr val="4D0019"/>
                </a:solidFill>
              </a:rPr>
              <a:t>Федеральный этап</a:t>
            </a:r>
          </a:p>
          <a:p>
            <a:pPr algn="ctr">
              <a:lnSpc>
                <a:spcPct val="80000"/>
              </a:lnSpc>
            </a:pPr>
            <a:r>
              <a:rPr lang="ru-RU" sz="1200" dirty="0" smtClean="0">
                <a:solidFill>
                  <a:srgbClr val="4D0019"/>
                </a:solidFill>
              </a:rPr>
              <a:t>март </a:t>
            </a:r>
            <a:r>
              <a:rPr lang="ru-RU" sz="1200" dirty="0">
                <a:solidFill>
                  <a:srgbClr val="4D0019"/>
                </a:solidFill>
              </a:rPr>
              <a:t>2015 г</a:t>
            </a:r>
            <a:r>
              <a:rPr lang="ru-RU" sz="1200" dirty="0" smtClean="0">
                <a:solidFill>
                  <a:srgbClr val="4D0019"/>
                </a:solidFill>
              </a:rPr>
              <a:t>.</a:t>
            </a:r>
            <a:endParaRPr lang="ru-RU" sz="1200" dirty="0">
              <a:solidFill>
                <a:srgbClr val="4D0019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297796" y="2403621"/>
            <a:ext cx="2266150" cy="6268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050" dirty="0">
                <a:solidFill>
                  <a:srgbClr val="4D0019"/>
                </a:solidFill>
              </a:rPr>
              <a:t>Торжественное вручение дипломов победителей и сертификатов участников</a:t>
            </a:r>
          </a:p>
        </p:txBody>
      </p:sp>
      <p:sp>
        <p:nvSpPr>
          <p:cNvPr id="30" name="Объект 6"/>
          <p:cNvSpPr txBox="1">
            <a:spLocks/>
          </p:cNvSpPr>
          <p:nvPr/>
        </p:nvSpPr>
        <p:spPr>
          <a:xfrm>
            <a:off x="3935546" y="3079033"/>
            <a:ext cx="2266558" cy="8915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5738" indent="-185738" algn="l" defTabSz="742950" rtl="0" eaLnBrk="1" latinLnBrk="0" hangingPunct="1">
              <a:lnSpc>
                <a:spcPct val="90000"/>
              </a:lnSpc>
              <a:spcBef>
                <a:spcPts val="813"/>
              </a:spcBef>
              <a:buClr>
                <a:srgbClr val="4D0019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2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Clr>
                <a:srgbClr val="4D0019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286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Clr>
                <a:srgbClr val="4D0019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001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Clr>
                <a:srgbClr val="4D0019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716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Clr>
                <a:srgbClr val="4D0019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431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5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0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5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ru-RU" sz="9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Федеральный этап  состоится в Москве на базе Исторического факультета МГУ. Участвуют победители региональных туров.</a:t>
            </a:r>
            <a:endParaRPr lang="ru-RU" sz="9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31" name="Объект 6"/>
          <p:cNvSpPr txBox="1">
            <a:spLocks/>
          </p:cNvSpPr>
          <p:nvPr/>
        </p:nvSpPr>
        <p:spPr>
          <a:xfrm>
            <a:off x="6297796" y="3079033"/>
            <a:ext cx="2266150" cy="8915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5738" indent="-185738" algn="l" defTabSz="742950" rtl="0" eaLnBrk="1" latinLnBrk="0" hangingPunct="1">
              <a:lnSpc>
                <a:spcPct val="90000"/>
              </a:lnSpc>
              <a:spcBef>
                <a:spcPts val="813"/>
              </a:spcBef>
              <a:buClr>
                <a:srgbClr val="4D0019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2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Clr>
                <a:srgbClr val="4D0019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286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Clr>
                <a:srgbClr val="4D0019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001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Clr>
                <a:srgbClr val="4D0019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716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Clr>
                <a:srgbClr val="4D0019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431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5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0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5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ru-RU" sz="9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Церемония награждения состоится в Государственной Думе на следующий день после проведения федерального этапа Олимпиады.</a:t>
            </a:r>
            <a:endParaRPr lang="ru-RU" sz="9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932483" y="2224015"/>
            <a:ext cx="8011332" cy="471898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algn="ctr"/>
            <a:endParaRPr lang="ru-RU" sz="1200" dirty="0">
              <a:solidFill>
                <a:srgbClr val="7F5F52">
                  <a:lumMod val="75000"/>
                </a:srgbClr>
              </a:solidFill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82886" y="5145342"/>
            <a:ext cx="7181060" cy="1215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C00000"/>
                </a:solidFill>
              </a:rPr>
              <a:t>Победители </a:t>
            </a:r>
            <a:r>
              <a:rPr lang="ru-RU" sz="1400" b="1" dirty="0" smtClean="0">
                <a:solidFill>
                  <a:srgbClr val="C00000"/>
                </a:solidFill>
              </a:rPr>
              <a:t>Всероссийской Олимпиады </a:t>
            </a:r>
          </a:p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 награждаются  дипломами и денежными призами</a:t>
            </a:r>
            <a:endParaRPr lang="ru-RU" sz="1400" b="1" dirty="0">
              <a:solidFill>
                <a:srgbClr val="C00000"/>
              </a:solidFill>
            </a:endParaRPr>
          </a:p>
          <a:p>
            <a:pPr algn="ctr"/>
            <a:endParaRPr lang="ru-RU" sz="120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1100" dirty="0">
                <a:solidFill>
                  <a:schemeClr val="accent1">
                    <a:lumMod val="50000"/>
                  </a:schemeClr>
                </a:solidFill>
              </a:rPr>
              <a:t>Для </a:t>
            </a:r>
            <a:r>
              <a:rPr lang="ru-RU" sz="1100" dirty="0" smtClean="0">
                <a:solidFill>
                  <a:schemeClr val="accent1">
                    <a:lumMod val="50000"/>
                  </a:schemeClr>
                </a:solidFill>
              </a:rPr>
              <a:t> студентов-участников </a:t>
            </a:r>
            <a:r>
              <a:rPr lang="ru-RU" sz="1100" dirty="0">
                <a:solidFill>
                  <a:schemeClr val="accent1">
                    <a:lumMod val="50000"/>
                  </a:schemeClr>
                </a:solidFill>
              </a:rPr>
              <a:t>федерального этапа Олимпиады </a:t>
            </a:r>
            <a:r>
              <a:rPr lang="ru-RU" sz="1100" dirty="0" smtClean="0">
                <a:solidFill>
                  <a:schemeClr val="accent1">
                    <a:lumMod val="50000"/>
                  </a:schemeClr>
                </a:solidFill>
              </a:rPr>
              <a:t>запланирована экскурсионная </a:t>
            </a:r>
            <a:r>
              <a:rPr lang="ru-RU" sz="1100" dirty="0">
                <a:solidFill>
                  <a:schemeClr val="accent1">
                    <a:lumMod val="50000"/>
                  </a:schemeClr>
                </a:solidFill>
              </a:rPr>
              <a:t>программа по Москве </a:t>
            </a:r>
            <a:r>
              <a:rPr lang="ru-RU" sz="1100" dirty="0" smtClean="0">
                <a:solidFill>
                  <a:schemeClr val="accent1">
                    <a:lumMod val="50000"/>
                  </a:schemeClr>
                </a:solidFill>
              </a:rPr>
              <a:t>с посещением исторического здания МГУ, Государственной Думы, музеев. Предусмотрено деловое общение с </a:t>
            </a:r>
            <a:r>
              <a:rPr lang="ru-RU" sz="1100" dirty="0">
                <a:solidFill>
                  <a:schemeClr val="accent1">
                    <a:lumMod val="50000"/>
                  </a:schemeClr>
                </a:solidFill>
              </a:rPr>
              <a:t>участием ведущих бизнесменов и историков России. </a:t>
            </a:r>
            <a:endParaRPr lang="ru-RU" sz="11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573683" y="1870138"/>
            <a:ext cx="69902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rgbClr val="4D0019"/>
                </a:solidFill>
              </a:rPr>
              <a:t>Партнер Олимпиады:</a:t>
            </a:r>
            <a:endParaRPr lang="ru-RU" sz="1200" dirty="0">
              <a:solidFill>
                <a:srgbClr val="4D0019"/>
              </a:solidFill>
            </a:endParaRPr>
          </a:p>
          <a:p>
            <a:r>
              <a:rPr lang="ru-RU" sz="1200" dirty="0">
                <a:solidFill>
                  <a:srgbClr val="4D0019"/>
                </a:solidFill>
              </a:rPr>
              <a:t>Исторический факультет Московского государственного университета им. М.В. Ломоносова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74" y="1925748"/>
            <a:ext cx="1159412" cy="1209339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2867721" y="4624383"/>
            <a:ext cx="1390186" cy="45289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4D0019"/>
                </a:solidFill>
              </a:rPr>
              <a:t>2</a:t>
            </a:r>
            <a:endParaRPr lang="ru-RU" dirty="0">
              <a:solidFill>
                <a:srgbClr val="4D0019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648093" y="4767255"/>
            <a:ext cx="1390186" cy="3100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4D0019"/>
                </a:solidFill>
              </a:rPr>
              <a:t>3</a:t>
            </a:r>
            <a:endParaRPr lang="ru-RU" dirty="0">
              <a:solidFill>
                <a:srgbClr val="4D0019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57907" y="4401359"/>
            <a:ext cx="1390186" cy="67592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4D0019"/>
                </a:solidFill>
              </a:rPr>
              <a:t>1</a:t>
            </a:r>
            <a:endParaRPr lang="ru-RU" dirty="0">
              <a:solidFill>
                <a:srgbClr val="4D0019"/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2780371" y="5077280"/>
            <a:ext cx="43415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5648093" y="4280578"/>
            <a:ext cx="1390186" cy="480452"/>
          </a:xfrm>
          <a:prstGeom prst="rect">
            <a:avLst/>
          </a:prstGeom>
        </p:spPr>
        <p:txBody>
          <a:bodyPr wrap="none" anchor="b">
            <a:no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30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sz="1200" dirty="0" smtClean="0">
                <a:solidFill>
                  <a:srgbClr val="C00000"/>
                </a:solidFill>
              </a:rPr>
              <a:t>тыс</a:t>
            </a:r>
            <a:r>
              <a:rPr lang="ru-RU" sz="1200" dirty="0">
                <a:solidFill>
                  <a:srgbClr val="C00000"/>
                </a:solidFill>
              </a:rPr>
              <a:t>. рублей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4257907" y="3889861"/>
            <a:ext cx="1390186" cy="505272"/>
          </a:xfrm>
          <a:prstGeom prst="rect">
            <a:avLst/>
          </a:prstGeom>
        </p:spPr>
        <p:txBody>
          <a:bodyPr wrap="none" anchor="b">
            <a:no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60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sz="1200" dirty="0" smtClean="0">
                <a:solidFill>
                  <a:srgbClr val="C00000"/>
                </a:solidFill>
              </a:rPr>
              <a:t>тыс</a:t>
            </a:r>
            <a:r>
              <a:rPr lang="ru-RU" sz="1200" dirty="0">
                <a:solidFill>
                  <a:srgbClr val="C00000"/>
                </a:solidFill>
              </a:rPr>
              <a:t>. рублей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2867721" y="4137238"/>
            <a:ext cx="1390186" cy="480920"/>
          </a:xfrm>
          <a:prstGeom prst="rect">
            <a:avLst/>
          </a:prstGeom>
        </p:spPr>
        <p:txBody>
          <a:bodyPr wrap="none" anchor="b">
            <a:no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40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sz="1200" dirty="0" smtClean="0">
                <a:solidFill>
                  <a:srgbClr val="C00000"/>
                </a:solidFill>
              </a:rPr>
              <a:t>тыс</a:t>
            </a:r>
            <a:r>
              <a:rPr lang="ru-RU" sz="1200" dirty="0">
                <a:solidFill>
                  <a:srgbClr val="C00000"/>
                </a:solidFill>
              </a:rPr>
              <a:t>. рублей</a:t>
            </a:r>
          </a:p>
        </p:txBody>
      </p:sp>
    </p:spTree>
    <p:extLst>
      <p:ext uri="{BB962C8B-B14F-4D97-AF65-F5344CB8AC3E}">
        <p14:creationId xmlns:p14="http://schemas.microsoft.com/office/powerpoint/2010/main" val="121747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Красный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ИРП-1">
      <a:majorFont>
        <a:latin typeface="Cambria"/>
        <a:ea typeface=""/>
        <a:cs typeface=""/>
      </a:majorFont>
      <a:minorFont>
        <a:latin typeface="Cambri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741</TotalTime>
  <Words>1105</Words>
  <Application>Microsoft Office PowerPoint</Application>
  <PresentationFormat>Лист A4 (210x297 мм)</PresentationFormat>
  <Paragraphs>271</Paragraphs>
  <Slides>13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СОВМЕСТНЫЙ ПРОЕКТ ОБЩЕРОССИЙСКОЙ ОБЩЕСТВЕННОЙ ОРГАНИЗАЦИИ «ДЕЛОВАЯ РОССИЯ»  И РОССИЙСКОГО ИСТОРИЧЕСКОГО ОБЩЕСТВА</vt:lpstr>
      <vt:lpstr>КОМАНДА СОЗИДАТЕЛЕЙ ПРОЕКТА</vt:lpstr>
      <vt:lpstr>МИССИЯ И ЦЕЛЬ ПРОЕКТА</vt:lpstr>
      <vt:lpstr>ЗАДАЧИ ПРОЕКТА</vt:lpstr>
      <vt:lpstr>ОРГАНИЗАЦИОННАЯ СТРУКТУРА ПРОЕКТА</vt:lpstr>
      <vt:lpstr>ПОДДЕРЖКА НА ФЕДЕРАЛЬНОМ УРОВНЕ</vt:lpstr>
      <vt:lpstr>АРХИТЕКТУРА ПРОЕКТА</vt:lpstr>
      <vt:lpstr>КЛЮЧЕВОЕ СОБЫТИЕ</vt:lpstr>
      <vt:lpstr>КЛЮЧЕВОЕ СОБЫТИЕ</vt:lpstr>
      <vt:lpstr>КЛЮЧЕВОЕ СОБЫТИЕ</vt:lpstr>
      <vt:lpstr>РЕАЛИЗАЦИЯ В РЕГИОНАХ</vt:lpstr>
      <vt:lpstr>ПОДВЕДЕНИЕ ИТОГОВ ПРОЕКТА </vt:lpstr>
      <vt:lpstr>ИНТЕРНЕТ-РЕСУРС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Виноградова Анастасия</cp:lastModifiedBy>
  <cp:revision>98</cp:revision>
  <dcterms:created xsi:type="dcterms:W3CDTF">2015-01-30T08:26:35Z</dcterms:created>
  <dcterms:modified xsi:type="dcterms:W3CDTF">2015-02-16T10:40:35Z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5088516</vt:lpwstr>
  </property>
  <property fmtid="{D5CDD505-2E9C-101B-9397-08002B2CF9AE}" pid="3" name="NXPowerLiteSettings">
    <vt:lpwstr>B74006B004C800</vt:lpwstr>
  </property>
  <property fmtid="{D5CDD505-2E9C-101B-9397-08002B2CF9AE}" pid="4" name="NXPowerLiteVersion">
    <vt:lpwstr>D6.2.5</vt:lpwstr>
  </property>
</Properties>
</file>